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4"/>
  </p:notesMasterIdLst>
  <p:sldIdLst>
    <p:sldId id="2330" r:id="rId3"/>
    <p:sldId id="2287" r:id="rId4"/>
    <p:sldId id="2370" r:id="rId5"/>
    <p:sldId id="2371" r:id="rId6"/>
    <p:sldId id="2375" r:id="rId7"/>
    <p:sldId id="2376" r:id="rId8"/>
    <p:sldId id="2325" r:id="rId9"/>
    <p:sldId id="2298" r:id="rId10"/>
    <p:sldId id="2361" r:id="rId11"/>
    <p:sldId id="2365" r:id="rId12"/>
    <p:sldId id="2366" r:id="rId13"/>
    <p:sldId id="2059" r:id="rId14"/>
    <p:sldId id="2233" r:id="rId15"/>
    <p:sldId id="2302" r:id="rId16"/>
    <p:sldId id="2339" r:id="rId17"/>
    <p:sldId id="2362" r:id="rId18"/>
    <p:sldId id="2378" r:id="rId19"/>
    <p:sldId id="2310" r:id="rId20"/>
    <p:sldId id="2342" r:id="rId21"/>
    <p:sldId id="2379" r:id="rId22"/>
    <p:sldId id="2380" r:id="rId23"/>
    <p:sldId id="2243" r:id="rId24"/>
    <p:sldId id="2343" r:id="rId25"/>
    <p:sldId id="2355" r:id="rId26"/>
    <p:sldId id="2381" r:id="rId27"/>
    <p:sldId id="2382" r:id="rId28"/>
    <p:sldId id="2356" r:id="rId29"/>
    <p:sldId id="2383" r:id="rId30"/>
    <p:sldId id="2384" r:id="rId31"/>
    <p:sldId id="2385" r:id="rId32"/>
    <p:sldId id="2386" r:id="rId33"/>
    <p:sldId id="2387" r:id="rId34"/>
    <p:sldId id="2388" r:id="rId35"/>
    <p:sldId id="1986" r:id="rId36"/>
    <p:sldId id="2163" r:id="rId37"/>
    <p:sldId id="2389" r:id="rId38"/>
    <p:sldId id="2390" r:id="rId39"/>
    <p:sldId id="2391" r:id="rId40"/>
    <p:sldId id="2392" r:id="rId41"/>
    <p:sldId id="1948" r:id="rId42"/>
    <p:sldId id="1894" r:id="rId4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CF2D4"/>
    <a:srgbClr val="349BA6"/>
    <a:srgbClr val="1D6687"/>
    <a:srgbClr val="0078D2"/>
    <a:srgbClr val="3C8690"/>
    <a:srgbClr val="0083E6"/>
    <a:srgbClr val="FF4F4F"/>
    <a:srgbClr val="FF8B8B"/>
    <a:srgbClr val="FF2929"/>
    <a:srgbClr val="FBEDC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697" autoAdjust="0"/>
  </p:normalViewPr>
  <p:slideViewPr>
    <p:cSldViewPr>
      <p:cViewPr varScale="1">
        <p:scale>
          <a:sx n="101" d="100"/>
          <a:sy n="101" d="100"/>
        </p:scale>
        <p:origin x="-1257" y="-79"/>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3/13/2024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 xmlns:p14="http://schemas.microsoft.com/office/powerpoint/2010/main"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 xmlns:p14="http://schemas.microsoft.com/office/powerpoint/2010/main" val="135624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754927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893129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5028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997541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968344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473086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573916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509058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937365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92945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63581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525593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103657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091582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764101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50613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137756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951986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158317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007738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467514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503915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027394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868858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102711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7531281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657442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859207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864588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227649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41</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 xmlns:p14="http://schemas.microsoft.com/office/powerpoint/2010/main"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51888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76581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543818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926662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680980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894810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3/13/2024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3/13/2024</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3/13/2024</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3/13/2024</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3/13/2024</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3/13/2024</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3/13/2024</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3/13/2024</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3/13/2024</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3/13/2024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3/13/2024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3/13/2024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3/13/2024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3/13/2024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3/13/2024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3/13/2024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3/13/2024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3/13/2024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3/13/2024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3/13/2024</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724" y="0"/>
            <a:ext cx="9161929" cy="6858000"/>
          </a:xfrm>
          <a:prstGeom prst="rect">
            <a:avLst/>
          </a:prstGeom>
        </p:spPr>
      </p:pic>
      <p:sp>
        <p:nvSpPr>
          <p:cNvPr id="4" name="Rectangle 3"/>
          <p:cNvSpPr/>
          <p:nvPr/>
        </p:nvSpPr>
        <p:spPr>
          <a:xfrm>
            <a:off x="383241" y="762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The Ministry Of Reconciliation</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5" name="Rectangle 4"/>
          <p:cNvSpPr/>
          <p:nvPr/>
        </p:nvSpPr>
        <p:spPr>
          <a:xfrm>
            <a:off x="235323" y="6140559"/>
            <a:ext cx="8534400" cy="646331"/>
          </a:xfrm>
          <a:prstGeom prst="rect">
            <a:avLst/>
          </a:prstGeom>
        </p:spPr>
        <p:txBody>
          <a:bodyPr wrap="square">
            <a:spAutoFit/>
          </a:bodyPr>
          <a:lstStyle/>
          <a:p>
            <a:pPr algn="ctr"/>
            <a:r>
              <a:rPr lang="en-US" sz="3600"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13 March 2024</a:t>
            </a:r>
            <a:endParaRPr lang="en-US" sz="3600"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7" name="TextBox 6"/>
          <p:cNvSpPr txBox="1"/>
          <p:nvPr/>
        </p:nvSpPr>
        <p:spPr>
          <a:xfrm>
            <a:off x="840441" y="3657600"/>
            <a:ext cx="7620000" cy="707886"/>
          </a:xfrm>
          <a:prstGeom prst="rect">
            <a:avLst/>
          </a:prstGeom>
          <a:noFill/>
        </p:spPr>
        <p:txBody>
          <a:bodyPr wrap="square" rtlCol="0">
            <a:spAutoFit/>
          </a:bodyPr>
          <a:lstStyle/>
          <a:p>
            <a:pPr algn="ctr"/>
            <a:r>
              <a:rPr lang="en-US" sz="4000" b="1" dirty="0" smtClean="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rPr>
              <a:t>Powerful Preaching In Pitiful Pots</a:t>
            </a:r>
            <a:endParaRPr lang="en-US" sz="4000" b="1" dirty="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endParaRPr>
          </a:p>
        </p:txBody>
      </p:sp>
      <p:sp>
        <p:nvSpPr>
          <p:cNvPr id="2" name="TextBox 1"/>
          <p:cNvSpPr txBox="1"/>
          <p:nvPr/>
        </p:nvSpPr>
        <p:spPr>
          <a:xfrm>
            <a:off x="-6725" y="5638800"/>
            <a:ext cx="9161929" cy="391924"/>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3352800" y="5638800"/>
            <a:ext cx="2362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Britannic Bold" panose="020B0903060703020204" pitchFamily="34" charset="0"/>
              </a:rPr>
              <a:t>Week 81</a:t>
            </a:r>
            <a:endParaRPr lang="en-US" sz="3600" dirty="0">
              <a:solidFill>
                <a:schemeClr val="bg1"/>
              </a:solidFill>
              <a:effectLst>
                <a:outerShdw blurRad="38100" dist="38100" dir="2700000" algn="tl">
                  <a:srgbClr val="000000">
                    <a:alpha val="43137"/>
                  </a:srgbClr>
                </a:outerShdw>
              </a:effectLst>
              <a:latin typeface="Britannic Bold" panose="020B0903060703020204" pitchFamily="34" charset="0"/>
            </a:endParaRPr>
          </a:p>
        </p:txBody>
      </p:sp>
    </p:spTree>
    <p:extLst>
      <p:ext uri="{BB962C8B-B14F-4D97-AF65-F5344CB8AC3E}">
        <p14:creationId xmlns="" xmlns:p14="http://schemas.microsoft.com/office/powerpoint/2010/main" val="263223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222325" y="990600"/>
            <a:ext cx="8677835" cy="5409173"/>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The </a:t>
            </a:r>
            <a:r>
              <a:rPr lang="en-US" sz="2350" b="1" dirty="0">
                <a:latin typeface="Cambria" panose="02040503050406030204" pitchFamily="18" charset="0"/>
                <a:ea typeface="Cambria" panose="02040503050406030204" pitchFamily="18" charset="0"/>
              </a:rPr>
              <a:t>most significant paradox in the history of time occurred about two thousand years ago when God in the flesh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died</a:t>
            </a:r>
            <a:r>
              <a:rPr lang="en-US" sz="2350" b="1" dirty="0" smtClean="0">
                <a:latin typeface="Cambria" panose="02040503050406030204" pitchFamily="18" charset="0"/>
                <a:ea typeface="Cambria" panose="02040503050406030204" pitchFamily="18" charset="0"/>
              </a:rPr>
              <a:t>, on a hill called Calvary.</a:t>
            </a:r>
            <a:endParaRPr lang="en-US" sz="2350" b="1" dirty="0">
              <a:latin typeface="Cambria" panose="02040503050406030204" pitchFamily="18" charset="0"/>
              <a:ea typeface="Cambria" panose="02040503050406030204" pitchFamily="18" charset="0"/>
            </a:endParaRPr>
          </a:p>
          <a:p>
            <a:pPr indent="457200"/>
            <a:endParaRPr lang="en-US" sz="1000" b="1" dirty="0" smtClean="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Omnipotence surrendered to impotence.  </a:t>
            </a:r>
          </a:p>
          <a:p>
            <a:pPr indent="457200">
              <a:tabLst>
                <a:tab pos="457200" algn="l"/>
                <a:tab pos="627063" algn="l"/>
              </a:tabLst>
            </a:pPr>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The Lord, who had the power to call down angels from heaven and wipe out all the evildoers, in fact, did not. Instead, He became a lifeless corpse, dragged down from a cross and placed in a borrowed tomb. </a:t>
            </a:r>
          </a:p>
          <a:p>
            <a:pPr indent="457200">
              <a:tabLst>
                <a:tab pos="457200" algn="l"/>
                <a:tab pos="627063" algn="l"/>
              </a:tabLst>
            </a:pPr>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With this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power paradox</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in which strength is made perfect in weakness and the foolishness of the world becomes the wisdom of God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p>
          <a:p>
            <a:pPr indent="457200">
              <a:tabLst>
                <a:tab pos="457200" algn="l"/>
                <a:tab pos="627063"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We should not be surprised that the ministry by which God reconciles the world to Himself is characterized by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paradox</a:t>
            </a:r>
            <a:r>
              <a:rPr lang="en-US" sz="235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04800" y="762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1690911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13765" y="1219200"/>
            <a:ext cx="8525435" cy="1846659"/>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So in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4:1-12</a:t>
            </a:r>
            <a:r>
              <a:rPr lang="en-US" sz="2350" b="1" dirty="0" smtClean="0">
                <a:latin typeface="Cambria" panose="02040503050406030204" pitchFamily="18" charset="0"/>
                <a:ea typeface="Cambria" panose="02040503050406030204" pitchFamily="18" charset="0"/>
              </a:rPr>
              <a:t>, Paul highlights the great paradox of God’s chosen messengers:</a:t>
            </a:r>
          </a:p>
          <a:p>
            <a:pPr indent="457200"/>
            <a:endParaRPr lang="en-US" sz="1000" b="1" dirty="0">
              <a:latin typeface="Cambria" panose="02040503050406030204" pitchFamily="18" charset="0"/>
              <a:ea typeface="Cambria" panose="02040503050406030204" pitchFamily="18" charset="0"/>
            </a:endParaRPr>
          </a:p>
          <a:p>
            <a:pPr indent="457200"/>
            <a:r>
              <a:rPr lang="en-US" sz="2350" b="1" dirty="0" smtClean="0">
                <a:latin typeface="Cambria" panose="02040503050406030204" pitchFamily="18" charset="0"/>
                <a:ea typeface="Cambria" panose="02040503050406030204" pitchFamily="18" charset="0"/>
              </a:rPr>
              <a:t>The less these frail and fragile earthen vessels attract people to themselves, the more they display the glory of God. </a:t>
            </a:r>
          </a:p>
          <a:p>
            <a:pPr indent="457200"/>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04800"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16698784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8" name="TextBox 7"/>
          <p:cNvSpPr txBox="1"/>
          <p:nvPr/>
        </p:nvSpPr>
        <p:spPr>
          <a:xfrm>
            <a:off x="322730" y="1219947"/>
            <a:ext cx="8538882" cy="5347618"/>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400" b="1" baseline="30000" dirty="0" smtClean="0">
                <a:effectLst>
                  <a:outerShdw blurRad="38100" dist="38100" dir="2700000" algn="tl">
                    <a:srgbClr val="000000">
                      <a:alpha val="43137"/>
                    </a:srgbClr>
                  </a:outerShdw>
                </a:effectLst>
                <a:latin typeface="Georgia" panose="02040502050405020303" pitchFamily="18" charset="0"/>
              </a:rPr>
              <a:t>1</a:t>
            </a:r>
            <a:r>
              <a:rPr lang="en-US" sz="2350" i="1" dirty="0" smtClean="0">
                <a:latin typeface="Georgia" panose="02040502050405020303" pitchFamily="18" charset="0"/>
              </a:rPr>
              <a:t>Therefore</a:t>
            </a:r>
            <a:r>
              <a:rPr lang="en-US" sz="2350" i="1" dirty="0">
                <a:latin typeface="Georgia" panose="02040502050405020303" pitchFamily="18" charset="0"/>
              </a:rPr>
              <a:t>, since we have this ministry, as we have </a:t>
            </a:r>
            <a:r>
              <a:rPr lang="en-US" sz="2350" i="1" dirty="0" smtClean="0">
                <a:latin typeface="Georgia" panose="02040502050405020303" pitchFamily="18" charset="0"/>
              </a:rPr>
              <a:t>received </a:t>
            </a:r>
            <a:r>
              <a:rPr lang="en-US" sz="2350" i="1" dirty="0">
                <a:latin typeface="Georgia" panose="02040502050405020303" pitchFamily="18" charset="0"/>
              </a:rPr>
              <a:t>mercy, we do not lose heart</a:t>
            </a:r>
            <a:r>
              <a:rPr lang="en-US" sz="2350" i="1" dirty="0" smtClean="0">
                <a:latin typeface="Georgia" panose="02040502050405020303" pitchFamily="18" charset="0"/>
              </a:rPr>
              <a:t>. </a:t>
            </a:r>
            <a:r>
              <a:rPr lang="en-US" sz="2350" i="1" dirty="0">
                <a:latin typeface="Georgia" panose="02040502050405020303" pitchFamily="18" charset="0"/>
              </a:rPr>
              <a:t> </a:t>
            </a:r>
            <a:r>
              <a:rPr lang="en-US" sz="2350" b="1" baseline="30000" dirty="0" smtClean="0">
                <a:effectLst>
                  <a:outerShdw blurRad="38100" dist="38100" dir="2700000" algn="tl">
                    <a:srgbClr val="000000">
                      <a:alpha val="43137"/>
                    </a:srgbClr>
                  </a:outerShdw>
                </a:effectLst>
                <a:latin typeface="Georgia" panose="02040502050405020303" pitchFamily="18" charset="0"/>
              </a:rPr>
              <a:t>2</a:t>
            </a:r>
            <a:r>
              <a:rPr lang="en-US" sz="2350" i="1" dirty="0" smtClean="0">
                <a:latin typeface="Georgia" panose="02040502050405020303" pitchFamily="18" charset="0"/>
              </a:rPr>
              <a:t>But </a:t>
            </a:r>
            <a:r>
              <a:rPr lang="en-US" sz="2350" i="1" dirty="0">
                <a:latin typeface="Georgia" panose="02040502050405020303" pitchFamily="18" charset="0"/>
              </a:rPr>
              <a:t>we have renounced the hidden things of shame, not walking in </a:t>
            </a:r>
            <a:r>
              <a:rPr lang="en-US" sz="2350" i="1" dirty="0" smtClean="0">
                <a:latin typeface="Georgia" panose="02040502050405020303" pitchFamily="18" charset="0"/>
              </a:rPr>
              <a:t>craftiness nor handling </a:t>
            </a:r>
            <a:r>
              <a:rPr lang="en-US" sz="2350" i="1" dirty="0">
                <a:latin typeface="Georgia" panose="02040502050405020303" pitchFamily="18" charset="0"/>
              </a:rPr>
              <a:t>the word of God deceitfully, but by manifestation of the truth commending ourselves to every man’s conscience in the sight of God</a:t>
            </a:r>
            <a:r>
              <a:rPr lang="en-US" sz="2350" i="1" dirty="0" smtClean="0">
                <a:latin typeface="Georgia" panose="02040502050405020303" pitchFamily="18" charset="0"/>
              </a:rPr>
              <a:t>. </a:t>
            </a:r>
            <a:r>
              <a:rPr lang="en-US" sz="2350" i="1" dirty="0">
                <a:latin typeface="Georgia" panose="02040502050405020303" pitchFamily="18" charset="0"/>
              </a:rPr>
              <a:t> </a:t>
            </a:r>
            <a:r>
              <a:rPr lang="en-US" sz="2350" b="1" baseline="30000" dirty="0" smtClean="0">
                <a:effectLst>
                  <a:outerShdw blurRad="38100" dist="38100" dir="2700000" algn="tl">
                    <a:srgbClr val="000000">
                      <a:alpha val="43137"/>
                    </a:srgbClr>
                  </a:outerShdw>
                </a:effectLst>
                <a:latin typeface="Georgia" panose="02040502050405020303" pitchFamily="18" charset="0"/>
              </a:rPr>
              <a:t>3</a:t>
            </a:r>
            <a:r>
              <a:rPr lang="en-US" sz="2350" i="1" dirty="0" smtClean="0">
                <a:latin typeface="Georgia" panose="02040502050405020303" pitchFamily="18" charset="0"/>
              </a:rPr>
              <a:t>But </a:t>
            </a:r>
            <a:r>
              <a:rPr lang="en-US" sz="2350" i="1" dirty="0">
                <a:latin typeface="Georgia" panose="02040502050405020303" pitchFamily="18" charset="0"/>
              </a:rPr>
              <a:t>even if our gospel is veiled, it is veiled to those who </a:t>
            </a:r>
            <a:r>
              <a:rPr lang="en-US" sz="2350" i="1" dirty="0" smtClean="0">
                <a:latin typeface="Georgia" panose="02040502050405020303" pitchFamily="18" charset="0"/>
              </a:rPr>
              <a:t>are perishing,  </a:t>
            </a:r>
            <a:r>
              <a:rPr lang="en-US" sz="2350" b="1" baseline="30000" dirty="0" smtClean="0">
                <a:effectLst>
                  <a:outerShdw blurRad="38100" dist="38100" dir="2700000" algn="tl">
                    <a:srgbClr val="000000">
                      <a:alpha val="43137"/>
                    </a:srgbClr>
                  </a:outerShdw>
                </a:effectLst>
                <a:latin typeface="Georgia" panose="02040502050405020303" pitchFamily="18" charset="0"/>
              </a:rPr>
              <a:t>4</a:t>
            </a:r>
            <a:r>
              <a:rPr lang="en-US" sz="2350" i="1" dirty="0" smtClean="0">
                <a:latin typeface="Georgia" panose="02040502050405020303" pitchFamily="18" charset="0"/>
              </a:rPr>
              <a:t>whose </a:t>
            </a:r>
            <a:r>
              <a:rPr lang="en-US" sz="2350" i="1" dirty="0">
                <a:latin typeface="Georgia" panose="02040502050405020303" pitchFamily="18" charset="0"/>
              </a:rPr>
              <a:t>minds the god of this age has blinded, who do not believe, lest the light of the gospel of the glory of </a:t>
            </a:r>
            <a:r>
              <a:rPr lang="en-US" sz="2350" i="1" dirty="0" smtClean="0">
                <a:latin typeface="Georgia" panose="02040502050405020303" pitchFamily="18" charset="0"/>
              </a:rPr>
              <a:t> Christ, who </a:t>
            </a:r>
            <a:r>
              <a:rPr lang="en-US" sz="2350" i="1" dirty="0">
                <a:latin typeface="Georgia" panose="02040502050405020303" pitchFamily="18" charset="0"/>
              </a:rPr>
              <a:t>is the image of God, should shine on them</a:t>
            </a:r>
            <a:r>
              <a:rPr lang="en-US" sz="2350" i="1" dirty="0" smtClean="0">
                <a:latin typeface="Georgia" panose="02040502050405020303" pitchFamily="18" charset="0"/>
              </a:rPr>
              <a:t>. </a:t>
            </a:r>
            <a:r>
              <a:rPr lang="en-US" sz="2350" i="1" dirty="0">
                <a:latin typeface="Georgia" panose="02040502050405020303" pitchFamily="18" charset="0"/>
              </a:rPr>
              <a:t> </a:t>
            </a:r>
            <a:r>
              <a:rPr lang="en-US" sz="2350" b="1" baseline="30000" dirty="0" smtClean="0">
                <a:effectLst>
                  <a:outerShdw blurRad="38100" dist="38100" dir="2700000" algn="tl">
                    <a:srgbClr val="000000">
                      <a:alpha val="43137"/>
                    </a:srgbClr>
                  </a:outerShdw>
                </a:effectLst>
                <a:latin typeface="Georgia" panose="02040502050405020303" pitchFamily="18" charset="0"/>
              </a:rPr>
              <a:t>5</a:t>
            </a:r>
            <a:r>
              <a:rPr lang="en-US" sz="2350" i="1" dirty="0" smtClean="0">
                <a:latin typeface="Georgia" panose="02040502050405020303" pitchFamily="18" charset="0"/>
              </a:rPr>
              <a:t>For </a:t>
            </a:r>
            <a:r>
              <a:rPr lang="en-US" sz="2350" i="1" dirty="0">
                <a:latin typeface="Georgia" panose="02040502050405020303" pitchFamily="18" charset="0"/>
              </a:rPr>
              <a:t>we do not preach ourselves, but Christ Jesus the Lord, </a:t>
            </a:r>
            <a:r>
              <a:rPr lang="en-US" sz="2350" i="1" dirty="0" smtClean="0">
                <a:latin typeface="Georgia" panose="02040502050405020303" pitchFamily="18" charset="0"/>
              </a:rPr>
              <a:t>and ourselves </a:t>
            </a:r>
            <a:r>
              <a:rPr lang="en-US" sz="2350" i="1" dirty="0">
                <a:latin typeface="Georgia" panose="02040502050405020303" pitchFamily="18" charset="0"/>
              </a:rPr>
              <a:t>your bondservants for Jesus’ sake</a:t>
            </a:r>
            <a:r>
              <a:rPr lang="en-US" sz="2350" i="1" dirty="0" smtClean="0">
                <a:latin typeface="Georgia" panose="02040502050405020303" pitchFamily="18" charset="0"/>
              </a:rPr>
              <a:t>. </a:t>
            </a:r>
            <a:r>
              <a:rPr lang="en-US" sz="2350" i="1" dirty="0">
                <a:latin typeface="Georgia" panose="02040502050405020303" pitchFamily="18" charset="0"/>
              </a:rPr>
              <a:t> </a:t>
            </a:r>
            <a:r>
              <a:rPr lang="en-US" sz="2350" b="1" baseline="30000" dirty="0" smtClean="0">
                <a:effectLst>
                  <a:outerShdw blurRad="38100" dist="38100" dir="2700000" algn="tl">
                    <a:srgbClr val="000000">
                      <a:alpha val="43137"/>
                    </a:srgbClr>
                  </a:outerShdw>
                </a:effectLst>
                <a:latin typeface="Georgia" panose="02040502050405020303" pitchFamily="18" charset="0"/>
              </a:rPr>
              <a:t>6</a:t>
            </a:r>
            <a:r>
              <a:rPr lang="en-US" sz="2350" i="1" dirty="0" smtClean="0">
                <a:latin typeface="Georgia" panose="02040502050405020303" pitchFamily="18" charset="0"/>
              </a:rPr>
              <a:t>For </a:t>
            </a:r>
            <a:r>
              <a:rPr lang="en-US" sz="2350" i="1" dirty="0">
                <a:latin typeface="Georgia" panose="02040502050405020303" pitchFamily="18" charset="0"/>
              </a:rPr>
              <a:t>it is the God who commanded light to shine out of darkness, who has shone in our hearts to give the light of the knowledge of the glory of God in the face of Jesus Christ.</a:t>
            </a: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799" y="1066800"/>
            <a:ext cx="8610601" cy="5139869"/>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Now building on the teachings in chapter 3, regarding the new covenant ministry of the Spirit, Paul builds a framework for his picture of effective, authentic ministry: </a:t>
            </a:r>
            <a:endParaRPr lang="en-US" sz="2400" b="1" i="1" dirty="0" smtClean="0">
              <a:latin typeface="Cambria" pitchFamily="18" charset="0"/>
            </a:endParaRPr>
          </a:p>
          <a:p>
            <a:pPr indent="457200">
              <a:spcAft>
                <a:spcPts val="1200"/>
              </a:spcAft>
            </a:pPr>
            <a:r>
              <a:rPr lang="en-US" sz="2400" b="1" i="1" dirty="0" smtClean="0">
                <a:latin typeface="Cambria" panose="02040503050406030204" pitchFamily="18" charset="0"/>
                <a:ea typeface="Cambria" panose="02040503050406030204" pitchFamily="18" charset="0"/>
              </a:rPr>
              <a:t>“Therefore</a:t>
            </a:r>
            <a:r>
              <a:rPr lang="en-US" sz="2400" b="1" i="1" dirty="0">
                <a:latin typeface="Cambria" panose="02040503050406030204" pitchFamily="18" charset="0"/>
                <a:ea typeface="Cambria" panose="02040503050406030204" pitchFamily="18" charset="0"/>
              </a:rPr>
              <a:t>, since we have this ministry, as we have received mercy, we do not lose </a:t>
            </a:r>
            <a:r>
              <a:rPr lang="en-US" sz="2400" b="1" i="1" dirty="0" smtClean="0">
                <a:latin typeface="Cambria" panose="02040503050406030204" pitchFamily="18" charset="0"/>
                <a:ea typeface="Cambria" panose="02040503050406030204" pitchFamily="18" charset="0"/>
              </a:rPr>
              <a:t>heart”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a:t>
            </a:r>
            <a:r>
              <a:rPr lang="en-US" sz="2400" b="1" dirty="0" smtClean="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Just as we received mercy from Christ, we in turn show mercy toward others. </a:t>
            </a:r>
          </a:p>
          <a:p>
            <a:pPr indent="457200">
              <a:spcAft>
                <a:spcPts val="1200"/>
              </a:spcAft>
            </a:pPr>
            <a:r>
              <a:rPr lang="en-US" sz="2400" b="1" dirty="0" smtClean="0">
                <a:latin typeface="Cambria" panose="02040503050406030204" pitchFamily="18" charset="0"/>
                <a:ea typeface="Cambria" panose="02040503050406030204" pitchFamily="18" charset="0"/>
              </a:rPr>
              <a:t>When we floundered without help, neck-deep in misery, God stooped down through Christ and rescued us from our helpless predicament. </a:t>
            </a:r>
          </a:p>
          <a:p>
            <a:pPr indent="457200">
              <a:spcAft>
                <a:spcPts val="1200"/>
              </a:spcAft>
            </a:pPr>
            <a:r>
              <a:rPr lang="en-US" sz="2400" b="1" dirty="0" smtClean="0">
                <a:latin typeface="Cambria" panose="02040503050406030204" pitchFamily="18" charset="0"/>
                <a:ea typeface="Cambria" panose="02040503050406030204" pitchFamily="18" charset="0"/>
              </a:rPr>
              <a:t>Though we were muddied, soiled, and battered, He cleaned us and healed us, by His great mercy.</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78139626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68942"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68942" y="1143000"/>
            <a:ext cx="8592670" cy="5509200"/>
          </a:xfrm>
          <a:prstGeom prst="rect">
            <a:avLst/>
          </a:prstGeom>
          <a:noFill/>
          <a:effectLst/>
        </p:spPr>
        <p:txBody>
          <a:bodyPr wrap="square" rtlCol="0">
            <a:spAutoFit/>
          </a:bodyPr>
          <a:lstStyle/>
          <a:p>
            <a:pPr>
              <a:tabLst>
                <a:tab pos="457200" algn="l"/>
              </a:tabLst>
            </a:pPr>
            <a:r>
              <a:rPr lang="en-US" sz="2400" b="1" dirty="0" smtClean="0"/>
              <a:t>	</a:t>
            </a:r>
            <a:r>
              <a:rPr lang="en-US" sz="2400" b="1" dirty="0" smtClean="0">
                <a:latin typeface="Cambria" panose="02040503050406030204" pitchFamily="18" charset="0"/>
                <a:ea typeface="Cambria" panose="02040503050406030204" pitchFamily="18" charset="0"/>
              </a:rPr>
              <a:t>And when we come to terms with God’s amazing love for us, expressed through His mercy toward us, we will have consistent stability. Paul says,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 do not lose heart</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a:t>
            </a:r>
            <a:r>
              <a:rPr lang="en-US" sz="2400" b="1" dirty="0" smtClean="0">
                <a:latin typeface="Cambria" panose="02040503050406030204" pitchFamily="18" charset="0"/>
                <a:ea typeface="Cambria" panose="02040503050406030204" pitchFamily="18" charset="0"/>
              </a:rPr>
              <a:t>).</a:t>
            </a:r>
          </a:p>
          <a:p>
            <a:pPr>
              <a:tabLst>
                <a:tab pos="457200" algn="l"/>
              </a:tabLst>
            </a:pPr>
            <a:endParaRPr lang="en-US" sz="1000" b="1" dirty="0" smtClean="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dirty="0" smtClean="0">
                <a:latin typeface="Cambria" pitchFamily="18" charset="0"/>
              </a:rPr>
              <a:t>Instead of returning to our old way of life, alienated from the mercy of God, we stand on our own two feet, enabled by His Spirit to walk strong and tall.    </a:t>
            </a:r>
          </a:p>
          <a:p>
            <a:pPr>
              <a:tabLst>
                <a:tab pos="457200" algn="l"/>
              </a:tabLst>
            </a:pPr>
            <a:endParaRPr lang="en-US" sz="1000" b="1" dirty="0">
              <a:latin typeface="Cambria" pitchFamily="18" charset="0"/>
            </a:endParaRPr>
          </a:p>
          <a:p>
            <a:pPr>
              <a:tabLst>
                <a:tab pos="457200" algn="l"/>
              </a:tabLst>
            </a:pPr>
            <a:r>
              <a:rPr lang="en-US" sz="2400" b="1" dirty="0" smtClean="0">
                <a:latin typeface="Cambria" pitchFamily="18" charset="0"/>
              </a:rPr>
              <a:t>	God mercy should lifts our spirits, turn our attention outward toward others, and motivate us to share this same mercy far and wide.</a:t>
            </a:r>
          </a:p>
          <a:p>
            <a:pPr>
              <a:tabLst>
                <a:tab pos="457200" algn="l"/>
              </a:tabLst>
            </a:pPr>
            <a:endParaRPr lang="en-US" sz="1000" b="1" dirty="0">
              <a:latin typeface="Cambria" pitchFamily="18" charset="0"/>
            </a:endParaRPr>
          </a:p>
          <a:p>
            <a:pPr>
              <a:tabLst>
                <a:tab pos="457200" algn="l"/>
              </a:tabLst>
            </a:pPr>
            <a:r>
              <a:rPr lang="en-US" sz="2400" b="1" dirty="0" smtClean="0">
                <a:latin typeface="Cambria" pitchFamily="18" charset="0"/>
              </a:rPr>
              <a:t>	While a correct mentality of </a:t>
            </a:r>
            <a:r>
              <a:rPr lang="en-US" sz="2400" b="1" i="1" u="sng" dirty="0" smtClean="0">
                <a:latin typeface="Cambria" pitchFamily="18" charset="0"/>
              </a:rPr>
              <a:t>mercy</a:t>
            </a:r>
            <a:r>
              <a:rPr lang="en-US" sz="2400" b="1" dirty="0" smtClean="0">
                <a:latin typeface="Cambria" pitchFamily="18" charset="0"/>
              </a:rPr>
              <a:t> </a:t>
            </a:r>
            <a:r>
              <a:rPr lang="en-US" sz="2400" b="1" i="1" dirty="0" smtClean="0">
                <a:latin typeface="Cambria" pitchFamily="18" charset="0"/>
              </a:rPr>
              <a:t>and</a:t>
            </a:r>
            <a:r>
              <a:rPr lang="en-US" sz="2400" b="1" dirty="0" smtClean="0">
                <a:latin typeface="Cambria" pitchFamily="18" charset="0"/>
              </a:rPr>
              <a:t> </a:t>
            </a:r>
            <a:r>
              <a:rPr lang="en-US" sz="2400" b="1" i="1" u="sng" dirty="0" smtClean="0">
                <a:latin typeface="Cambria" pitchFamily="18" charset="0"/>
              </a:rPr>
              <a:t>stability</a:t>
            </a:r>
            <a:r>
              <a:rPr lang="en-US" sz="2400" b="1" dirty="0" smtClean="0">
                <a:latin typeface="Cambria" pitchFamily="18" charset="0"/>
              </a:rPr>
              <a:t> sets us on the right path, it must translate into action. </a:t>
            </a:r>
          </a:p>
          <a:p>
            <a:pPr>
              <a:tabLst>
                <a:tab pos="457200" algn="l"/>
              </a:tabLst>
            </a:pPr>
            <a:endParaRPr lang="en-US" sz="1000" b="1" dirty="0">
              <a:latin typeface="Cambria" pitchFamily="18" charset="0"/>
            </a:endParaRPr>
          </a:p>
          <a:p>
            <a:pPr>
              <a:tabLst>
                <a:tab pos="457200" algn="l"/>
              </a:tabLst>
            </a:pPr>
            <a:r>
              <a:rPr lang="en-US" sz="2400" b="1" dirty="0" smtClean="0">
                <a:latin typeface="Cambria" pitchFamily="18" charset="0"/>
              </a:rPr>
              <a:t>	Paul explains how our lives, once useless and ineffective, can be used by God to accomplish great things (</a:t>
            </a:r>
            <a:r>
              <a:rPr lang="en-US" sz="2400" b="1" dirty="0" smtClean="0">
                <a:effectLst>
                  <a:outerShdw blurRad="38100" dist="38100" dir="2700000" algn="tl">
                    <a:srgbClr val="000000">
                      <a:alpha val="43137"/>
                    </a:srgbClr>
                  </a:outerShdw>
                </a:effectLst>
                <a:latin typeface="Cambria" pitchFamily="18" charset="0"/>
              </a:rPr>
              <a:t>4:2-4</a:t>
            </a:r>
            <a:r>
              <a:rPr lang="en-US" sz="2400" b="1" dirty="0" smtClean="0">
                <a:latin typeface="Cambria" pitchFamily="18" charset="0"/>
              </a:rPr>
              <a:t>).</a:t>
            </a:r>
            <a:endParaRPr lang="en-US" sz="1000" b="1" dirty="0" smtClean="0">
              <a:latin typeface="Cambria" pitchFamily="18" charset="0"/>
            </a:endParaRPr>
          </a:p>
        </p:txBody>
      </p:sp>
    </p:spTree>
    <p:extLst>
      <p:ext uri="{BB962C8B-B14F-4D97-AF65-F5344CB8AC3E}">
        <p14:creationId xmlns="" xmlns:p14="http://schemas.microsoft.com/office/powerpoint/2010/main" val="393113005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68942"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5922" y="1143000"/>
            <a:ext cx="8612840" cy="535531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Paul, using himself as an example of a cleansed vessel prepared for the Master’s service; after renouncing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things hidden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 secretive and underhanded—he models how to reject deceit. </a:t>
            </a:r>
          </a:p>
          <a:p>
            <a:pPr indent="457200">
              <a:spcAft>
                <a:spcPts val="1200"/>
              </a:spcAft>
            </a:pPr>
            <a:r>
              <a:rPr lang="en-US" sz="2400" b="1" dirty="0" smtClean="0">
                <a:latin typeface="Cambria" panose="02040503050406030204" pitchFamily="18" charset="0"/>
                <a:ea typeface="Cambria" panose="02040503050406030204" pitchFamily="18" charset="0"/>
              </a:rPr>
              <a:t>This stands in stark contrast to the charges of Paul’s accusers in Corinth, who suggested he had been fickle and misleading in his ministry. </a:t>
            </a:r>
          </a:p>
          <a:p>
            <a:pPr indent="457200">
              <a:spcAft>
                <a:spcPts val="1200"/>
              </a:spcAft>
            </a:pPr>
            <a:r>
              <a:rPr lang="en-US" sz="2400" b="1" dirty="0" smtClean="0">
                <a:latin typeface="Cambria" panose="02040503050406030204" pitchFamily="18" charset="0"/>
                <a:ea typeface="Cambria" panose="02040503050406030204" pitchFamily="18" charset="0"/>
              </a:rPr>
              <a:t>Here, Paul makes it clear that its his accusers, not he and his associates, walking in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craftiness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and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adulterating the word of God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4:2</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Paul was the same person in public as in private.  He did not tolerate duplicity in his life or in the lives of those who would seek to be ministers of the gospel.</a:t>
            </a:r>
          </a:p>
        </p:txBody>
      </p:sp>
    </p:spTree>
    <p:extLst>
      <p:ext uri="{BB962C8B-B14F-4D97-AF65-F5344CB8AC3E}">
        <p14:creationId xmlns="" xmlns:p14="http://schemas.microsoft.com/office/powerpoint/2010/main" val="102216480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3595" y="1143000"/>
            <a:ext cx="8612840" cy="550920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Unlike some popular preachers and teachers today, Paul refused to rely on cleverness, wit, and charm to woo people into the kingdom.</a:t>
            </a:r>
            <a:endParaRPr lang="en-US" sz="2400" b="1" dirty="0">
              <a:latin typeface="Cambria"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He refused to play on peoples emotions.  He knew that when you appeal to emotions to draw people in, you need   to keep giving them an emotional fix to keep them coming. </a:t>
            </a:r>
            <a:endParaRPr lang="en-US" sz="2400" b="1" dirty="0" smtClean="0">
              <a:latin typeface="Cambria" pitchFamily="18" charset="0"/>
            </a:endParaRPr>
          </a:p>
          <a:p>
            <a:pPr indent="457200">
              <a:spcAft>
                <a:spcPts val="1200"/>
              </a:spcAft>
            </a:pPr>
            <a:r>
              <a:rPr lang="en-US" sz="2400" b="1" dirty="0" smtClean="0">
                <a:latin typeface="Cambria" pitchFamily="18" charset="0"/>
              </a:rPr>
              <a:t>Instead, Paul relied on the unadulterated word of God to do its work (</a:t>
            </a:r>
            <a:r>
              <a:rPr lang="en-US" sz="2400" b="1" dirty="0" smtClean="0">
                <a:effectLst>
                  <a:outerShdw blurRad="38100" dist="38100" dir="2700000" algn="tl">
                    <a:srgbClr val="000000">
                      <a:alpha val="43137"/>
                    </a:srgbClr>
                  </a:outerShdw>
                </a:effectLst>
                <a:latin typeface="Cambria" pitchFamily="18" charset="0"/>
              </a:rPr>
              <a:t>4:2</a:t>
            </a:r>
            <a:r>
              <a:rPr lang="en-US" sz="2400" b="1" dirty="0" smtClean="0">
                <a:latin typeface="Cambria" pitchFamily="18" charset="0"/>
              </a:rPr>
              <a:t>).</a:t>
            </a:r>
          </a:p>
          <a:p>
            <a:pPr indent="457200">
              <a:spcAft>
                <a:spcPts val="1200"/>
              </a:spcAft>
            </a:pPr>
            <a:r>
              <a:rPr lang="en-US" sz="2400" b="1" dirty="0" smtClean="0">
                <a:latin typeface="Cambria" pitchFamily="18" charset="0"/>
              </a:rPr>
              <a:t>Paul strategy might appear old-fashioned compared to the glitz and glamour preachers we have today. </a:t>
            </a:r>
          </a:p>
          <a:p>
            <a:pPr indent="457200">
              <a:spcAft>
                <a:spcPts val="1200"/>
              </a:spcAft>
            </a:pPr>
            <a:r>
              <a:rPr lang="en-US" sz="2400" b="1" dirty="0" smtClean="0">
                <a:latin typeface="Cambria" pitchFamily="18" charset="0"/>
              </a:rPr>
              <a:t>He simply presented the plain, unvarnished truth of the gospel, depending on the Spirit of God to do His work through His word. </a:t>
            </a:r>
          </a:p>
        </p:txBody>
      </p:sp>
    </p:spTree>
    <p:extLst>
      <p:ext uri="{BB962C8B-B14F-4D97-AF65-F5344CB8AC3E}">
        <p14:creationId xmlns="" xmlns:p14="http://schemas.microsoft.com/office/powerpoint/2010/main" val="363622102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3595" y="1143000"/>
            <a:ext cx="8612840" cy="535531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Paul’s plain preaching of the truth did not always result in massive numbers of converts or impressive emotional responses from his listeners. </a:t>
            </a:r>
            <a:endParaRPr lang="en-US" sz="2400" b="1" dirty="0">
              <a:latin typeface="Cambria"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This plain approach to ministry often feels like talking with people who have no ability to hear, no way to see, and no disposition to believe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4:3</a:t>
            </a:r>
            <a:r>
              <a:rPr lang="en-US" sz="2400" b="1" dirty="0" smtClean="0">
                <a:latin typeface="Cambria" panose="02040503050406030204" pitchFamily="18" charset="0"/>
                <a:ea typeface="Cambria" panose="02040503050406030204" pitchFamily="18" charset="0"/>
              </a:rPr>
              <a:t>).</a:t>
            </a:r>
            <a:endParaRPr lang="en-US" sz="2400" b="1" dirty="0" smtClean="0">
              <a:latin typeface="Cambria" pitchFamily="18" charset="0"/>
            </a:endParaRPr>
          </a:p>
          <a:p>
            <a:pPr indent="457200">
              <a:spcAft>
                <a:spcPts val="1200"/>
              </a:spcAft>
            </a:pPr>
            <a:r>
              <a:rPr lang="en-US" sz="2400" b="1" dirty="0" smtClean="0">
                <a:latin typeface="Cambria" pitchFamily="18" charset="0"/>
              </a:rPr>
              <a:t>The gospel is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veiled</a:t>
            </a:r>
            <a:r>
              <a:rPr lang="en-US" sz="2400" b="1" i="1" dirty="0" smtClean="0">
                <a:latin typeface="Cambria" pitchFamily="18" charset="0"/>
              </a:rPr>
              <a:t>”</a:t>
            </a:r>
            <a:r>
              <a:rPr lang="en-US" sz="2400" b="1" dirty="0" smtClean="0">
                <a:latin typeface="Cambria" pitchFamily="18" charset="0"/>
              </a:rPr>
              <a:t> to those who are perishing, who remain on the fence and those who run from the truth.   </a:t>
            </a:r>
          </a:p>
          <a:p>
            <a:pPr indent="457200">
              <a:spcAft>
                <a:spcPts val="1200"/>
              </a:spcAft>
            </a:pPr>
            <a:r>
              <a:rPr lang="en-US" sz="2400" b="1" dirty="0" smtClean="0">
                <a:latin typeface="Cambria" pitchFamily="18" charset="0"/>
              </a:rPr>
              <a:t>While the hearts and minds of unbelievers are indeed blinded by the enemy (</a:t>
            </a:r>
            <a:r>
              <a:rPr lang="en-US" sz="2400" b="1" dirty="0" smtClean="0">
                <a:effectLst>
                  <a:outerShdw blurRad="38100" dist="38100" dir="2700000" algn="tl">
                    <a:srgbClr val="000000">
                      <a:alpha val="43137"/>
                    </a:srgbClr>
                  </a:outerShdw>
                </a:effectLst>
                <a:latin typeface="Cambria" pitchFamily="18" charset="0"/>
              </a:rPr>
              <a:t>4:4</a:t>
            </a:r>
            <a:r>
              <a:rPr lang="en-US" sz="2400" b="1" dirty="0" smtClean="0">
                <a:latin typeface="Cambria" pitchFamily="18" charset="0"/>
              </a:rPr>
              <a:t>), authentic ministers of the gospel must continue to display truth, and stay clear of manipulation and guilt-inducing tactics that do not produce real, permanent results. </a:t>
            </a:r>
          </a:p>
        </p:txBody>
      </p:sp>
    </p:spTree>
    <p:extLst>
      <p:ext uri="{BB962C8B-B14F-4D97-AF65-F5344CB8AC3E}">
        <p14:creationId xmlns="" xmlns:p14="http://schemas.microsoft.com/office/powerpoint/2010/main" val="5646319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71631" y="1206500"/>
            <a:ext cx="8610600" cy="483209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We are reminded in Scripture, that only the conviction of the Holy Spirit through the Word of God can bring about a change of heart. </a:t>
            </a: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word of God is alive and powerful. It is sharper than the sharpest two-edged sword, cutting between soul and spirit, between joint and marrow. It exposes our innermost thoughts and desires. Nothing in all creation is hidden from God. Everything is naked and exposed before his eyes, and he is the one to whom we are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accountable.” </a:t>
            </a:r>
            <a:r>
              <a:rPr lang="en-US" sz="2400" b="1" dirty="0" smtClean="0">
                <a:latin typeface="Cambria" panose="02040503050406030204" pitchFamily="18" charset="0"/>
                <a:ea typeface="Cambria" panose="02040503050406030204" pitchFamily="18" charset="0"/>
              </a:rPr>
              <a:t>(Heb. 4:12-13,NLT)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It is not our job to spiritual heart surgery; only God can accomplish that.  Therefore, manipulative methods and tactics should never be part of our ministry approach. </a:t>
            </a:r>
          </a:p>
        </p:txBody>
      </p:sp>
    </p:spTree>
    <p:extLst>
      <p:ext uri="{BB962C8B-B14F-4D97-AF65-F5344CB8AC3E}">
        <p14:creationId xmlns="" xmlns:p14="http://schemas.microsoft.com/office/powerpoint/2010/main" val="243445194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219200"/>
            <a:ext cx="8771965" cy="550920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Rather, we should let the Spirit do His work through the Word, leaving us only one guaranteed way for removing the veil and piercing the dark cloud of deception that shrouds the hearts of unbelievers. </a:t>
            </a:r>
          </a:p>
          <a:p>
            <a:pPr indent="457200">
              <a:spcAft>
                <a:spcPts val="1200"/>
              </a:spcAft>
            </a:pPr>
            <a:r>
              <a:rPr lang="en-US" sz="2400" b="1" dirty="0" smtClean="0">
                <a:latin typeface="Cambria" panose="02040503050406030204" pitchFamily="18" charset="0"/>
                <a:ea typeface="Cambria" panose="02040503050406030204" pitchFamily="18" charset="0"/>
              </a:rPr>
              <a:t>We must preach the Word, even in our frailty</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We must not preach </a:t>
            </a:r>
            <a:r>
              <a:rPr lang="en-US" sz="2400" b="1" dirty="0">
                <a:latin typeface="Cambria" panose="02040503050406030204" pitchFamily="18" charset="0"/>
                <a:ea typeface="Cambria" panose="02040503050406030204" pitchFamily="18" charset="0"/>
              </a:rPr>
              <a:t>ourselves  — </a:t>
            </a:r>
            <a:r>
              <a:rPr lang="en-US" sz="2400" b="1" dirty="0" smtClean="0">
                <a:latin typeface="Cambria" panose="02040503050406030204" pitchFamily="18" charset="0"/>
                <a:ea typeface="Cambria" panose="02040503050406030204" pitchFamily="18" charset="0"/>
              </a:rPr>
              <a:t>drawing attention to our talents, gifts, resources and abilities. </a:t>
            </a:r>
          </a:p>
          <a:p>
            <a:pPr indent="457200">
              <a:spcAft>
                <a:spcPts val="1200"/>
              </a:spcAft>
            </a:pPr>
            <a:r>
              <a:rPr lang="en-US" sz="2400" b="1" dirty="0" smtClean="0">
                <a:latin typeface="Cambria" panose="02040503050406030204" pitchFamily="18" charset="0"/>
                <a:ea typeface="Cambria" panose="02040503050406030204" pitchFamily="18" charset="0"/>
              </a:rPr>
              <a:t>But rather preach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 Jesus as Lord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to whom we are just bond-servants upon whom God has shown mercy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4:5</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Any leader,  spiritual or otherwise, can easily become a celebrity in the eyes of those being led. </a:t>
            </a:r>
          </a:p>
          <a:p>
            <a:pPr indent="457200">
              <a:spcAft>
                <a:spcPts val="1200"/>
              </a:spcAft>
            </a:pPr>
            <a:r>
              <a:rPr lang="en-US" sz="2400" b="1" dirty="0" smtClean="0">
                <a:latin typeface="Cambria" panose="02040503050406030204" pitchFamily="18" charset="0"/>
                <a:ea typeface="Cambria" panose="02040503050406030204" pitchFamily="18" charset="0"/>
              </a:rPr>
              <a:t>So when preachers build their egos on every word of praise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p>
        </p:txBody>
      </p:sp>
    </p:spTree>
    <p:extLst>
      <p:ext uri="{BB962C8B-B14F-4D97-AF65-F5344CB8AC3E}">
        <p14:creationId xmlns="" xmlns:p14="http://schemas.microsoft.com/office/powerpoint/2010/main" val="206568142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04800"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086600" y="323850"/>
            <a:ext cx="1528482" cy="77470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304800" y="1066799"/>
            <a:ext cx="8610600" cy="4832092"/>
          </a:xfrm>
          <a:prstGeom prst="rect">
            <a:avLst/>
          </a:prstGeom>
          <a:noFill/>
          <a:effectLst/>
        </p:spPr>
        <p:txBody>
          <a:bodyPr wrap="square" rtlCol="0">
            <a:spAutoFit/>
          </a:bodyPr>
          <a:lstStyle/>
          <a:p>
            <a:pPr indent="457200">
              <a:tabLst>
                <a:tab pos="457200" algn="l"/>
              </a:tabLst>
            </a:pPr>
            <a:r>
              <a:rPr lang="en-US" sz="2400" b="1" dirty="0">
                <a:latin typeface="Cambria" panose="02040503050406030204" pitchFamily="18" charset="0"/>
                <a:ea typeface="Cambria" panose="02040503050406030204" pitchFamily="18" charset="0"/>
              </a:rPr>
              <a:t>As we embark upon </a:t>
            </a:r>
            <a:r>
              <a:rPr lang="en-US" sz="2400" b="1" dirty="0" smtClean="0">
                <a:latin typeface="Cambria" panose="02040503050406030204" pitchFamily="18" charset="0"/>
                <a:ea typeface="Cambria" panose="02040503050406030204" pitchFamily="18" charset="0"/>
              </a:rPr>
              <a:t>a new focus in our study tonight, remember that the theme of Second</a:t>
            </a:r>
            <a:r>
              <a:rPr lang="en-US" sz="2400" b="1" dirty="0" smtClean="0">
                <a:solidFill>
                  <a:srgbClr val="C00000"/>
                </a:solidFill>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Corinthians revolves </a:t>
            </a:r>
            <a:r>
              <a:rPr lang="en-US" sz="2400" b="1" dirty="0" smtClean="0">
                <a:latin typeface="Cambria" panose="02040503050406030204" pitchFamily="18" charset="0"/>
                <a:ea typeface="Cambria" panose="02040503050406030204" pitchFamily="18" charset="0"/>
              </a:rPr>
              <a:t>around both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theological concepts </a:t>
            </a:r>
            <a:r>
              <a:rPr lang="en-US" sz="2400" b="1" dirty="0" smtClean="0">
                <a:latin typeface="Cambria" panose="02040503050406030204" pitchFamily="18" charset="0"/>
                <a:ea typeface="Cambria" panose="02040503050406030204" pitchFamily="18" charset="0"/>
              </a:rPr>
              <a:t>and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practical aspects </a:t>
            </a:r>
            <a:r>
              <a:rPr lang="en-US" sz="2400" b="1" dirty="0" smtClean="0">
                <a:latin typeface="Cambria" panose="02040503050406030204" pitchFamily="18" charset="0"/>
                <a:ea typeface="Cambria" panose="02040503050406030204" pitchFamily="18" charset="0"/>
              </a:rPr>
              <a:t>of Christian living.</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 primary issue at Corinth was the recognition of authentic ministry and submission to apostolic authority. Paul corrective was to provide guidance and encouragement as the church navigates the challenges that continues to influence their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a:t>
            </a:r>
            <a:r>
              <a:rPr lang="en-US" sz="2400" b="1" dirty="0" smtClean="0">
                <a:latin typeface="Cambria" panose="02040503050406030204" pitchFamily="18" charset="0"/>
                <a:ea typeface="Cambria" panose="02040503050406030204" pitchFamily="18" charset="0"/>
              </a:rPr>
              <a:t>.</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1000" b="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This second letter has been divided into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five</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sections</a:t>
            </a:r>
            <a:r>
              <a:rPr lang="en-US" sz="2400" b="1" i="1" u="sng"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that </a:t>
            </a:r>
            <a:r>
              <a:rPr lang="en-US" sz="2400" b="1" dirty="0">
                <a:latin typeface="Cambria" panose="02040503050406030204" pitchFamily="18" charset="0"/>
                <a:ea typeface="Cambria" panose="02040503050406030204" pitchFamily="18" charset="0"/>
              </a:rPr>
              <a:t>focuses on various aspects of authentic Christian ministry. </a:t>
            </a:r>
            <a:r>
              <a:rPr lang="en-US" sz="2400" dirty="0" smtClean="0"/>
              <a:t>	</a:t>
            </a:r>
            <a:endParaRPr lang="en-US" sz="235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283927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800"/>
            <a:ext cx="8601635" cy="550920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When </a:t>
            </a:r>
            <a:r>
              <a:rPr lang="en-US" sz="2400" b="1" dirty="0">
                <a:latin typeface="Cambria" panose="02040503050406030204" pitchFamily="18" charset="0"/>
                <a:ea typeface="Cambria" panose="02040503050406030204" pitchFamily="18" charset="0"/>
              </a:rPr>
              <a:t>they begin experiencing the phenomenon of </a:t>
            </a:r>
            <a:r>
              <a:rPr lang="en-US" sz="2400" b="1" dirty="0" smtClean="0">
                <a:latin typeface="Cambria" panose="02040503050406030204" pitchFamily="18" charset="0"/>
                <a:ea typeface="Cambria" panose="02040503050406030204" pitchFamily="18" charset="0"/>
              </a:rPr>
              <a:t>fame,  or when they start promoting themselves excessively, we have a real problem brewing.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If your church’s website mentions your pastor’s name more than Jesus name, that is a problem.</a:t>
            </a:r>
          </a:p>
          <a:p>
            <a:pPr indent="457200">
              <a:spcAft>
                <a:spcPts val="1200"/>
              </a:spcAft>
            </a:pPr>
            <a:r>
              <a:rPr lang="en-US" sz="2400" b="1" dirty="0" smtClean="0">
                <a:latin typeface="Cambria" panose="02040503050406030204" pitchFamily="18" charset="0"/>
                <a:ea typeface="Cambria" panose="02040503050406030204" pitchFamily="18" charset="0"/>
              </a:rPr>
              <a:t>When a popular preacher’s name and image are pasted all over the church,  there are serious issues with pride and priorities. </a:t>
            </a:r>
          </a:p>
          <a:p>
            <a:pPr indent="457200">
              <a:spcAft>
                <a:spcPts val="1200"/>
              </a:spcAft>
            </a:pPr>
            <a:r>
              <a:rPr lang="en-US" sz="2400" b="1" dirty="0" smtClean="0">
                <a:latin typeface="Cambria" panose="02040503050406030204" pitchFamily="18" charset="0"/>
                <a:ea typeface="Cambria" panose="02040503050406030204" pitchFamily="18" charset="0"/>
              </a:rPr>
              <a:t>Paul continually pointed to Jesus Christ as Lord, never allowing those he taught to view him as anything more than an earthen vessel carrying priceless treasure. </a:t>
            </a:r>
          </a:p>
          <a:p>
            <a:pPr indent="457200">
              <a:spcAft>
                <a:spcPts val="1200"/>
              </a:spcAft>
            </a:pPr>
            <a:r>
              <a:rPr lang="en-US" sz="2400" b="1" dirty="0" smtClean="0">
                <a:latin typeface="Cambria" panose="02040503050406030204" pitchFamily="18" charset="0"/>
                <a:ea typeface="Cambria" panose="02040503050406030204" pitchFamily="18" charset="0"/>
              </a:rPr>
              <a:t>Swindoll ask this question,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do you know when you have let pride creep into your ministry</a:t>
            </a:r>
            <a:r>
              <a:rPr lang="en-US" sz="2400" b="1" i="1" dirty="0" smtClean="0">
                <a:latin typeface="Cambria" panose="02040503050406030204" pitchFamily="18" charset="0"/>
                <a:ea typeface="Cambria" panose="02040503050406030204" pitchFamily="18" charset="0"/>
              </a:rPr>
              <a:t>?”</a:t>
            </a:r>
          </a:p>
        </p:txBody>
      </p:sp>
    </p:spTree>
    <p:extLst>
      <p:ext uri="{BB962C8B-B14F-4D97-AF65-F5344CB8AC3E}">
        <p14:creationId xmlns="" xmlns:p14="http://schemas.microsoft.com/office/powerpoint/2010/main" val="280967625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4:1-6</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1"/>
            <a:ext cx="8525435" cy="5647700"/>
          </a:xfrm>
          <a:prstGeom prst="rect">
            <a:avLst/>
          </a:prstGeom>
          <a:noFill/>
          <a:effectLst/>
        </p:spPr>
        <p:txBody>
          <a:bodyPr wrap="square" rtlCol="0">
            <a:spAutoFit/>
          </a:bodyPr>
          <a:lstStyle/>
          <a:p>
            <a:pPr marL="731520" indent="-457200">
              <a:spcAft>
                <a:spcPts val="600"/>
              </a:spcAft>
              <a:buSzPct val="80000"/>
              <a:buFont typeface="Wingdings" panose="05000000000000000000" pitchFamily="2" charset="2"/>
              <a:buChar char="Ø"/>
            </a:pPr>
            <a:r>
              <a:rPr lang="en-US" sz="2400" b="1" dirty="0" smtClean="0">
                <a:latin typeface="Cambria" panose="02040503050406030204" pitchFamily="18" charset="0"/>
                <a:ea typeface="Cambria" panose="02040503050406030204" pitchFamily="18" charset="0"/>
              </a:rPr>
              <a:t>When you frequently talk about yourself and your accomplishments.</a:t>
            </a:r>
            <a:endParaRPr lang="en-US" sz="2400" b="1" dirty="0">
              <a:latin typeface="Cambria" panose="02040503050406030204" pitchFamily="18" charset="0"/>
              <a:ea typeface="Cambria" panose="02040503050406030204" pitchFamily="18" charset="0"/>
            </a:endParaRPr>
          </a:p>
          <a:p>
            <a:pPr marL="731520" indent="-457200">
              <a:spcAft>
                <a:spcPts val="600"/>
              </a:spcAft>
              <a:buSzPct val="80000"/>
              <a:buFont typeface="Wingdings" panose="05000000000000000000" pitchFamily="2" charset="2"/>
              <a:buChar char="Ø"/>
            </a:pPr>
            <a:r>
              <a:rPr lang="en-US" sz="2400" b="1" dirty="0" smtClean="0">
                <a:latin typeface="Cambria" panose="02040503050406030204" pitchFamily="18" charset="0"/>
                <a:ea typeface="Cambria" panose="02040503050406030204" pitchFamily="18" charset="0"/>
              </a:rPr>
              <a:t>When you expect special treatment and flaunt your privileges. </a:t>
            </a:r>
          </a:p>
          <a:p>
            <a:pPr marL="731520" indent="-457200">
              <a:spcAft>
                <a:spcPts val="600"/>
              </a:spcAft>
              <a:buSzPct val="80000"/>
              <a:buFont typeface="Wingdings" panose="05000000000000000000" pitchFamily="2" charset="2"/>
              <a:buChar char="Ø"/>
            </a:pPr>
            <a:r>
              <a:rPr lang="en-US" sz="2400" b="1" dirty="0" smtClean="0">
                <a:latin typeface="Cambria" panose="02040503050406030204" pitchFamily="18" charset="0"/>
                <a:ea typeface="Cambria" panose="02040503050406030204" pitchFamily="18" charset="0"/>
              </a:rPr>
              <a:t>When you excessively pursue promotions, bigger job titles, and higher pay.</a:t>
            </a:r>
          </a:p>
          <a:p>
            <a:pPr marL="731520" indent="-457200">
              <a:spcAft>
                <a:spcPts val="600"/>
              </a:spcAft>
              <a:buSzPct val="80000"/>
              <a:buFont typeface="Wingdings" panose="05000000000000000000" pitchFamily="2" charset="2"/>
              <a:buChar char="Ø"/>
            </a:pPr>
            <a:r>
              <a:rPr lang="en-US" sz="2400" b="1" dirty="0" smtClean="0">
                <a:latin typeface="Cambria" panose="02040503050406030204" pitchFamily="18" charset="0"/>
                <a:ea typeface="Cambria" panose="02040503050406030204" pitchFamily="18" charset="0"/>
              </a:rPr>
              <a:t>When you expect others to submit to your every word while allowing nobody to hold you accountable. </a:t>
            </a:r>
            <a:endParaRPr lang="en-US" sz="2400" b="1" dirty="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When these attitudes and actions crop up in our life,    we are headed for trouble.  We need to step back until God regains full authority.  When you see these attitudes in other leaders, it’s time to distance ourselves from them. </a:t>
            </a: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These are signs of a cult of personality, not a Christ-exalting ministry.</a:t>
            </a:r>
          </a:p>
        </p:txBody>
      </p:sp>
    </p:spTree>
    <p:extLst>
      <p:ext uri="{BB962C8B-B14F-4D97-AF65-F5344CB8AC3E}">
        <p14:creationId xmlns="" xmlns:p14="http://schemas.microsoft.com/office/powerpoint/2010/main" val="151831104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8" name="TextBox 7"/>
          <p:cNvSpPr txBox="1"/>
          <p:nvPr/>
        </p:nvSpPr>
        <p:spPr>
          <a:xfrm>
            <a:off x="345141" y="1066800"/>
            <a:ext cx="8601635" cy="544764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7</a:t>
            </a:r>
            <a:r>
              <a:rPr lang="en-US" sz="2800" i="1" dirty="0" smtClean="0">
                <a:latin typeface="Georgia" panose="02040502050405020303" pitchFamily="18" charset="0"/>
              </a:rPr>
              <a:t>But </a:t>
            </a:r>
            <a:r>
              <a:rPr lang="en-US" sz="2800" i="1" dirty="0">
                <a:latin typeface="Georgia" panose="02040502050405020303" pitchFamily="18" charset="0"/>
              </a:rPr>
              <a:t>we have this treasure in earthen vessels, that the excellence of the power may be of God and not of us</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baseline="30000" dirty="0" smtClean="0">
                <a:latin typeface="Georgia" panose="02040502050405020303" pitchFamily="18" charset="0"/>
              </a:rPr>
              <a:t>8</a:t>
            </a:r>
            <a:r>
              <a:rPr lang="en-US" sz="2800" i="1" dirty="0" smtClean="0">
                <a:latin typeface="Georgia" panose="02040502050405020303" pitchFamily="18" charset="0"/>
              </a:rPr>
              <a:t>We </a:t>
            </a:r>
            <a:r>
              <a:rPr lang="en-US" sz="2800" i="1" dirty="0">
                <a:latin typeface="Georgia" panose="02040502050405020303" pitchFamily="18" charset="0"/>
              </a:rPr>
              <a:t>are hard-pressed on every side, yet not crushed; we are perplexed, but not in </a:t>
            </a:r>
            <a:r>
              <a:rPr lang="en-US" sz="2800" i="1" dirty="0" smtClean="0">
                <a:latin typeface="Georgia" panose="02040502050405020303" pitchFamily="18" charset="0"/>
              </a:rPr>
              <a:t>despair; </a:t>
            </a:r>
            <a:r>
              <a:rPr lang="en-US" sz="2800" b="1" baseline="30000" dirty="0" smtClean="0">
                <a:effectLst>
                  <a:outerShdw blurRad="38100" dist="38100" dir="2700000" algn="tl">
                    <a:srgbClr val="000000">
                      <a:alpha val="43137"/>
                    </a:srgbClr>
                  </a:outerShdw>
                </a:effectLst>
                <a:latin typeface="Georgia" panose="02040502050405020303" pitchFamily="18" charset="0"/>
              </a:rPr>
              <a:t>9</a:t>
            </a:r>
            <a:r>
              <a:rPr lang="en-US" sz="2800" i="1" dirty="0" smtClean="0">
                <a:latin typeface="Georgia" panose="02040502050405020303" pitchFamily="18" charset="0"/>
              </a:rPr>
              <a:t>persecuted</a:t>
            </a:r>
            <a:r>
              <a:rPr lang="en-US" sz="2800" i="1" dirty="0">
                <a:latin typeface="Georgia" panose="02040502050405020303" pitchFamily="18" charset="0"/>
              </a:rPr>
              <a:t>, but not forsaken; struck down, but not </a:t>
            </a:r>
            <a:r>
              <a:rPr lang="en-US" sz="2800" i="1" dirty="0" smtClean="0">
                <a:latin typeface="Georgia" panose="02040502050405020303" pitchFamily="18" charset="0"/>
              </a:rPr>
              <a:t>destroyed —</a:t>
            </a:r>
            <a:r>
              <a:rPr lang="en-US" sz="2800" i="1" dirty="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10</a:t>
            </a:r>
            <a:r>
              <a:rPr lang="en-US" sz="2800" i="1" dirty="0" smtClean="0">
                <a:latin typeface="Georgia" panose="02040502050405020303" pitchFamily="18" charset="0"/>
              </a:rPr>
              <a:t>always </a:t>
            </a:r>
            <a:r>
              <a:rPr lang="en-US" sz="2800" i="1" dirty="0">
                <a:latin typeface="Georgia" panose="02040502050405020303" pitchFamily="18" charset="0"/>
              </a:rPr>
              <a:t>carrying about in the body the dying of the Lord Jesus, that the life of Jesus also may be manifested in our body</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11</a:t>
            </a:r>
            <a:r>
              <a:rPr lang="en-US" sz="2800" i="1" dirty="0" smtClean="0">
                <a:latin typeface="Georgia" panose="02040502050405020303" pitchFamily="18" charset="0"/>
              </a:rPr>
              <a:t>For </a:t>
            </a:r>
            <a:r>
              <a:rPr lang="en-US" sz="2800" i="1" dirty="0">
                <a:latin typeface="Georgia" panose="02040502050405020303" pitchFamily="18" charset="0"/>
              </a:rPr>
              <a:t>we who live are always delivered to death for Jesus’ sake, that the life of Jesus also may be manifested in our mortal flesh</a:t>
            </a:r>
            <a:r>
              <a:rPr lang="en-US" sz="2800" i="1" dirty="0" smtClean="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12</a:t>
            </a:r>
            <a:r>
              <a:rPr lang="en-US" sz="2800" i="1" dirty="0" smtClean="0">
                <a:latin typeface="Georgia" panose="02040502050405020303" pitchFamily="18" charset="0"/>
              </a:rPr>
              <a:t>So </a:t>
            </a:r>
            <a:r>
              <a:rPr lang="en-US" sz="2800" i="1" dirty="0">
                <a:latin typeface="Georgia" panose="02040502050405020303" pitchFamily="18" charset="0"/>
              </a:rPr>
              <a:t>then death is working in us, but life in you.</a:t>
            </a: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4:7-12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1616221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4:7-12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01635" cy="5355312"/>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Now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4:7</a:t>
            </a:r>
            <a:r>
              <a:rPr lang="en-US" sz="2400" b="1" dirty="0" smtClean="0">
                <a:latin typeface="Cambria" panose="02040503050406030204" pitchFamily="18" charset="0"/>
                <a:ea typeface="Cambria" panose="02040503050406030204" pitchFamily="18" charset="0"/>
              </a:rPr>
              <a:t>, Paul introduces the heart of the matter – that every believer is the recipient of a priceless treasure: the message of the gospel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4:7</a:t>
            </a:r>
            <a:r>
              <a:rPr lang="en-US" sz="2400" b="1" dirty="0" smtClean="0">
                <a:latin typeface="Cambria" panose="02040503050406030204" pitchFamily="18" charset="0"/>
                <a:ea typeface="Cambria" panose="02040503050406030204" pitchFamily="18" charset="0"/>
              </a:rPr>
              <a:t>).</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This gospel message brings the light of knowledge to our darkened minds and empowers us to overcome our pride as we preach, Christ alone, by the power of the Holy Spirit.</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Because of the indwelling Spirit we have the power, contained in these pitiful pots, to preach the gospel with  clarity.</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He describes these “</a:t>
            </a:r>
            <a:r>
              <a:rPr lang="en-US" sz="2400" b="1" i="1" dirty="0" smtClean="0">
                <a:latin typeface="Cambria" panose="02040503050406030204" pitchFamily="18" charset="0"/>
                <a:ea typeface="Cambria" panose="02040503050406030204" pitchFamily="18" charset="0"/>
              </a:rPr>
              <a:t>pitiful </a:t>
            </a:r>
            <a:r>
              <a:rPr lang="en-US" sz="2400" b="1" i="1" dirty="0">
                <a:latin typeface="Cambria" panose="02040503050406030204" pitchFamily="18" charset="0"/>
                <a:ea typeface="Cambria" panose="02040503050406030204" pitchFamily="18" charset="0"/>
              </a:rPr>
              <a:t>pots</a:t>
            </a:r>
            <a:r>
              <a:rPr lang="en-US" sz="2400" b="1" dirty="0">
                <a:latin typeface="Cambria" panose="02040503050406030204" pitchFamily="18" charset="0"/>
                <a:ea typeface="Cambria" panose="02040503050406030204" pitchFamily="18" charset="0"/>
              </a:rPr>
              <a:t>” containing God’s blessing </a:t>
            </a:r>
            <a:r>
              <a:rPr lang="en-US" sz="2400" b="1" dirty="0" smtClean="0">
                <a:latin typeface="Cambria" panose="02040503050406030204" pitchFamily="18" charset="0"/>
                <a:ea typeface="Cambria" panose="02040503050406030204" pitchFamily="18" charset="0"/>
              </a:rPr>
              <a:t>as </a:t>
            </a:r>
            <a:r>
              <a:rPr lang="en-US" sz="2400" b="1" dirty="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jars of clay</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Meaning that born-again </a:t>
            </a:r>
            <a:r>
              <a:rPr lang="en-US" sz="2400" b="1" dirty="0">
                <a:latin typeface="Cambria" panose="02040503050406030204" pitchFamily="18" charset="0"/>
                <a:ea typeface="Cambria" panose="02040503050406030204" pitchFamily="18" charset="0"/>
              </a:rPr>
              <a:t>believers, just </a:t>
            </a:r>
            <a:r>
              <a:rPr lang="en-US" sz="2400" b="1" dirty="0" smtClean="0">
                <a:latin typeface="Cambria" panose="02040503050406030204" pitchFamily="18" charset="0"/>
                <a:ea typeface="Cambria" panose="02040503050406030204" pitchFamily="18" charset="0"/>
              </a:rPr>
              <a:t>dirt, </a:t>
            </a:r>
            <a:r>
              <a:rPr lang="en-US" sz="2400" b="1" dirty="0">
                <a:latin typeface="Cambria" panose="02040503050406030204" pitchFamily="18" charset="0"/>
                <a:ea typeface="Cambria" panose="02040503050406030204" pitchFamily="18" charset="0"/>
              </a:rPr>
              <a:t>are the bearers of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light of the gospel of the glory of Christ, who is the image of God</a:t>
            </a:r>
            <a:r>
              <a:rPr lang="en-US" sz="2400" b="1" dirty="0">
                <a:latin typeface="Cambria" panose="02040503050406030204" pitchFamily="18" charset="0"/>
                <a:ea typeface="Cambria" panose="02040503050406030204" pitchFamily="18" charset="0"/>
              </a:rPr>
              <a:t>” (4:4).</a:t>
            </a:r>
          </a:p>
        </p:txBody>
      </p:sp>
    </p:spTree>
    <p:extLst>
      <p:ext uri="{BB962C8B-B14F-4D97-AF65-F5344CB8AC3E}">
        <p14:creationId xmlns="" xmlns:p14="http://schemas.microsoft.com/office/powerpoint/2010/main" val="46875395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4:7-12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601635" cy="498598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Paul is saying, that </a:t>
            </a:r>
            <a:r>
              <a:rPr lang="en-US" sz="2400" b="1" dirty="0">
                <a:latin typeface="Cambria" panose="02040503050406030204" pitchFamily="18" charset="0"/>
                <a:ea typeface="Cambria" panose="02040503050406030204" pitchFamily="18" charset="0"/>
              </a:rPr>
              <a:t>we carry </a:t>
            </a:r>
            <a:r>
              <a:rPr lang="en-US" sz="2400" b="1" dirty="0" smtClean="0">
                <a:latin typeface="Cambria" panose="02040503050406030204" pitchFamily="18" charset="0"/>
                <a:ea typeface="Cambria" panose="02040503050406030204" pitchFamily="18" charset="0"/>
              </a:rPr>
              <a:t>around in these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earthen vessels</a:t>
            </a:r>
            <a:r>
              <a:rPr lang="en-US" sz="2400" b="1" dirty="0" smtClean="0">
                <a:latin typeface="Cambria" panose="02040503050406030204" pitchFamily="18" charset="0"/>
                <a:ea typeface="Cambria" panose="02040503050406030204" pitchFamily="18" charset="0"/>
              </a:rPr>
              <a:t>” – our physical bodies, the presence of the Creator God who said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Light shall shine out of darkness</a:t>
            </a:r>
            <a:r>
              <a:rPr lang="en-US" sz="2400" b="1" dirty="0" smtClean="0">
                <a:latin typeface="Cambria" panose="02040503050406030204" pitchFamily="18" charset="0"/>
                <a:ea typeface="Cambria" panose="02040503050406030204" pitchFamily="18" charset="0"/>
              </a:rPr>
              <a:t>” (4:6).</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Paul’s emphasis is not strictly on the presence of God through the indwelling Holy Spirit, although that is essential   to carrying out this work of ministry. </a:t>
            </a:r>
          </a:p>
          <a:p>
            <a:pPr marL="60325"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But here Paul is primarily speaking about the gospel message itself. He saying that the message of the gospel is the treasure proclaimed through pitiful, brittle clay pots. </a:t>
            </a:r>
            <a:endParaRPr lang="en-US" sz="2400" b="1" dirty="0">
              <a:latin typeface="Cambria" panose="02040503050406030204" pitchFamily="18" charset="0"/>
              <a:ea typeface="Cambria" panose="02040503050406030204" pitchFamily="18" charset="0"/>
            </a:endParaRPr>
          </a:p>
          <a:p>
            <a:pPr marL="60325"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God could have displayed His light through angelic beings, direct visions and dreams, or even through personal divine revelation to each individual. </a:t>
            </a:r>
          </a:p>
        </p:txBody>
      </p:sp>
    </p:spTree>
    <p:extLst>
      <p:ext uri="{BB962C8B-B14F-4D97-AF65-F5344CB8AC3E}">
        <p14:creationId xmlns="" xmlns:p14="http://schemas.microsoft.com/office/powerpoint/2010/main" val="408129908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4:7-12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1"/>
            <a:ext cx="8601635" cy="4539704"/>
          </a:xfrm>
          <a:prstGeom prst="rect">
            <a:avLst/>
          </a:prstGeom>
          <a:noFill/>
          <a:effectLst/>
        </p:spPr>
        <p:txBody>
          <a:bodyPr wrap="square" rtlCol="0">
            <a:spAutoFit/>
          </a:bodyPr>
          <a:lstStyle/>
          <a:p>
            <a:pPr indent="457200">
              <a:spcAft>
                <a:spcPts val="1000"/>
              </a:spcAft>
            </a:pPr>
            <a:r>
              <a:rPr lang="en-US" sz="2400" b="1" dirty="0" smtClean="0">
                <a:latin typeface="Cambria" panose="02040503050406030204" pitchFamily="18" charset="0"/>
                <a:ea typeface="Cambria" panose="02040503050406030204" pitchFamily="18" charset="0"/>
              </a:rPr>
              <a:t>Yet, considering </a:t>
            </a:r>
            <a:r>
              <a:rPr lang="en-US" sz="2400" b="1" dirty="0">
                <a:latin typeface="Cambria" panose="02040503050406030204" pitchFamily="18" charset="0"/>
                <a:ea typeface="Cambria" panose="02040503050406030204" pitchFamily="18" charset="0"/>
              </a:rPr>
              <a:t>our frailties, fallen-ness, and our outright </a:t>
            </a:r>
            <a:r>
              <a:rPr lang="en-US" sz="2400" b="1" dirty="0" smtClean="0">
                <a:latin typeface="Cambria" panose="02040503050406030204" pitchFamily="18" charset="0"/>
                <a:ea typeface="Cambria" panose="02040503050406030204" pitchFamily="18" charset="0"/>
              </a:rPr>
              <a:t>folly, God for His </a:t>
            </a:r>
            <a:r>
              <a:rPr lang="en-US" sz="2400" b="1" dirty="0">
                <a:latin typeface="Cambria" panose="02040503050406030204" pitchFamily="18" charset="0"/>
                <a:ea typeface="Cambria" panose="02040503050406030204" pitchFamily="18" charset="0"/>
              </a:rPr>
              <a:t>own purposes, </a:t>
            </a:r>
            <a:r>
              <a:rPr lang="en-US" sz="2400" b="1" dirty="0" smtClean="0">
                <a:latin typeface="Cambria" panose="02040503050406030204" pitchFamily="18" charset="0"/>
                <a:ea typeface="Cambria" panose="02040503050406030204" pitchFamily="18" charset="0"/>
              </a:rPr>
              <a:t>decided to reveal this treasure through us.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Even though on some days we are just </a:t>
            </a:r>
            <a:r>
              <a:rPr lang="en-US" sz="2400" b="1" i="1" u="sng" dirty="0" smtClean="0">
                <a:latin typeface="Cambria" panose="02040503050406030204" pitchFamily="18" charset="0"/>
                <a:ea typeface="Cambria" panose="02040503050406030204" pitchFamily="18" charset="0"/>
              </a:rPr>
              <a:t>unshaped</a:t>
            </a:r>
            <a:r>
              <a:rPr lang="en-US" sz="2400" b="1" i="1" dirty="0" smtClean="0">
                <a:latin typeface="Cambria" panose="02040503050406030204" pitchFamily="18" charset="0"/>
                <a:ea typeface="Cambria" panose="02040503050406030204" pitchFamily="18" charset="0"/>
              </a:rPr>
              <a:t> and </a:t>
            </a:r>
            <a:r>
              <a:rPr lang="en-US" sz="2400" b="1" i="1" u="sng" dirty="0" smtClean="0">
                <a:latin typeface="Cambria" panose="02040503050406030204" pitchFamily="18" charset="0"/>
                <a:ea typeface="Cambria" panose="02040503050406030204" pitchFamily="18" charset="0"/>
              </a:rPr>
              <a:t>unattractive</a:t>
            </a:r>
            <a:r>
              <a:rPr lang="en-US" sz="2400" b="1" dirty="0" smtClean="0">
                <a:latin typeface="Cambria" panose="02040503050406030204" pitchFamily="18" charset="0"/>
                <a:ea typeface="Cambria" panose="02040503050406030204" pitchFamily="18" charset="0"/>
              </a:rPr>
              <a:t> lumps of clay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 9:21</a:t>
            </a:r>
            <a:r>
              <a:rPr lang="en-US" sz="2400" b="1" dirty="0" smtClean="0">
                <a:latin typeface="Cambria" panose="02040503050406030204" pitchFamily="18" charset="0"/>
                <a:ea typeface="Cambria" panose="02040503050406030204" pitchFamily="18" charset="0"/>
              </a:rPr>
              <a:t>),wispy clouds of dust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Gen. 3:19</a:t>
            </a:r>
            <a:r>
              <a:rPr lang="en-US" sz="2400" b="1" dirty="0" smtClean="0">
                <a:latin typeface="Cambria" panose="02040503050406030204" pitchFamily="18" charset="0"/>
                <a:ea typeface="Cambria" panose="02040503050406030204" pitchFamily="18" charset="0"/>
              </a:rPr>
              <a:t>), with stony hearts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Prov. 28:14</a:t>
            </a:r>
            <a:r>
              <a:rPr lang="en-US" sz="2400" b="1" dirty="0" smtClean="0">
                <a:latin typeface="Cambria" panose="02040503050406030204" pitchFamily="18" charset="0"/>
                <a:ea typeface="Cambria" panose="02040503050406030204" pitchFamily="18" charset="0"/>
              </a:rPr>
              <a:t>),  and like withering grass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1Pet. 1:24</a:t>
            </a:r>
            <a:r>
              <a:rPr lang="en-US" sz="2400" b="1" dirty="0" smtClean="0">
                <a:latin typeface="Cambria" panose="02040503050406030204" pitchFamily="18" charset="0"/>
                <a:ea typeface="Cambria" panose="02040503050406030204" pitchFamily="18" charset="0"/>
              </a:rPr>
              <a:t>).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So, as Paul tries to be kind in his depiction, let’s not </a:t>
            </a:r>
            <a:r>
              <a:rPr lang="en-US" sz="2400" b="1" dirty="0">
                <a:latin typeface="Cambria" panose="02040503050406030204" pitchFamily="18" charset="0"/>
                <a:ea typeface="Cambria" panose="02040503050406030204" pitchFamily="18" charset="0"/>
              </a:rPr>
              <a:t>forget the reality </a:t>
            </a:r>
            <a:r>
              <a:rPr lang="en-US" sz="2400" b="1" dirty="0" smtClean="0">
                <a:latin typeface="Cambria" panose="02040503050406030204" pitchFamily="18" charset="0"/>
                <a:ea typeface="Cambria" panose="02040503050406030204" pitchFamily="18" charset="0"/>
              </a:rPr>
              <a:t>of our story, we </a:t>
            </a:r>
            <a:r>
              <a:rPr lang="en-US" sz="2400" b="1" dirty="0">
                <a:latin typeface="Cambria" panose="02040503050406030204" pitchFamily="18" charset="0"/>
                <a:ea typeface="Cambria" panose="02040503050406030204" pitchFamily="18" charset="0"/>
              </a:rPr>
              <a:t>are </a:t>
            </a:r>
            <a:r>
              <a:rPr lang="en-US" sz="2400" b="1" dirty="0" smtClean="0">
                <a:latin typeface="Cambria" panose="02040503050406030204" pitchFamily="18" charset="0"/>
                <a:ea typeface="Cambria" panose="02040503050406030204" pitchFamily="18" charset="0"/>
              </a:rPr>
              <a:t>just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clay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We should be honored and humbled to be included in God’s plan to preserve and proclaim His priceless message. </a:t>
            </a:r>
          </a:p>
        </p:txBody>
      </p:sp>
    </p:spTree>
    <p:extLst>
      <p:ext uri="{BB962C8B-B14F-4D97-AF65-F5344CB8AC3E}">
        <p14:creationId xmlns="" xmlns:p14="http://schemas.microsoft.com/office/powerpoint/2010/main" val="5076641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4:7-12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1" y="1143000"/>
            <a:ext cx="8610600" cy="5647700"/>
          </a:xfrm>
          <a:prstGeom prst="rect">
            <a:avLst/>
          </a:prstGeom>
          <a:noFill/>
          <a:effectLst/>
        </p:spPr>
        <p:txBody>
          <a:bodyPr wrap="square" rtlCol="0">
            <a:spAutoFit/>
          </a:bodyPr>
          <a:lstStyle/>
          <a:p>
            <a:pPr indent="457200">
              <a:spcAft>
                <a:spcPts val="1000"/>
              </a:spcAft>
            </a:pPr>
            <a:r>
              <a:rPr lang="en-US" sz="2400" b="1" dirty="0" smtClean="0">
                <a:latin typeface="Cambria" panose="02040503050406030204" pitchFamily="18" charset="0"/>
                <a:ea typeface="Cambria" panose="02040503050406030204" pitchFamily="18" charset="0"/>
              </a:rPr>
              <a:t>Today in our churches, we work hard to impress each other, especially visitors. We try to handle the Scriptures with ease and finesse.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We polish our performance to perfection. We downplay our flaws and patch up the cracks in our finish. We place our must treasured pots on display for all to see, not revealing the invaluable treasure inside.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Even when we are motivated to minister with excellence,      to offer ourselves to God with our whole hearts. God is not pleased with a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just wing it</a:t>
            </a:r>
            <a:r>
              <a:rPr lang="en-US" sz="2400" b="1" dirty="0" smtClean="0">
                <a:latin typeface="Cambria" panose="02040503050406030204" pitchFamily="18" charset="0"/>
                <a:ea typeface="Cambria" panose="02040503050406030204" pitchFamily="18" charset="0"/>
              </a:rPr>
              <a:t>” attitude or a hapless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shoot-from-the-hip”</a:t>
            </a:r>
            <a:r>
              <a:rPr lang="en-US" sz="2400" b="1" dirty="0" smtClean="0">
                <a:latin typeface="Cambria" panose="02040503050406030204" pitchFamily="18" charset="0"/>
                <a:ea typeface="Cambria" panose="02040503050406030204" pitchFamily="18" charset="0"/>
              </a:rPr>
              <a:t> approach to ministry. </a:t>
            </a:r>
            <a:r>
              <a:rPr lang="en-US" sz="2400" b="1" dirty="0">
                <a:latin typeface="Cambria" panose="02040503050406030204" pitchFamily="18" charset="0"/>
                <a:ea typeface="Cambria" panose="02040503050406030204" pitchFamily="18" charset="0"/>
              </a:rPr>
              <a:t>That kind of attitude does not honor the treasure that God has entrusted to us.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Remember, God delights in thoroughness, hard work, and excellence (Col. 3:23</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426610375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4:7-12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800"/>
            <a:ext cx="8601635" cy="5509200"/>
          </a:xfrm>
          <a:prstGeom prst="rect">
            <a:avLst/>
          </a:prstGeom>
          <a:noFill/>
          <a:effectLst/>
        </p:spPr>
        <p:txBody>
          <a:bodyPr wrap="square" rtlCol="0">
            <a:spAutoFit/>
          </a:bodyPr>
          <a:lstStyle/>
          <a:p>
            <a:pPr indent="457200">
              <a:spcAft>
                <a:spcPts val="1000"/>
              </a:spcAft>
            </a:pPr>
            <a:r>
              <a:rPr lang="en-US" sz="2400" b="1" dirty="0" smtClean="0">
                <a:latin typeface="Cambria" panose="02040503050406030204" pitchFamily="18" charset="0"/>
                <a:ea typeface="Cambria" panose="02040503050406030204" pitchFamily="18" charset="0"/>
              </a:rPr>
              <a:t>Though a noble offering to God can easily cross the line into shameless showmanship.  We must do and give our best in service to our God, we must never shine the spotlight on ourselves.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Rather, we are to let God’s light shine through us, so that, as Paul says in verse 7,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surpassing greatness of the power will be of God and not from ourselves</a:t>
            </a:r>
            <a:r>
              <a:rPr lang="en-US" sz="2400" b="1" i="1" dirty="0" smtClean="0">
                <a:latin typeface="Cambria" panose="02040503050406030204" pitchFamily="18" charset="0"/>
                <a:ea typeface="Cambria" panose="02040503050406030204" pitchFamily="18" charset="0"/>
              </a:rPr>
              <a:t>.”</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4:8-9</a:t>
            </a:r>
            <a:r>
              <a:rPr lang="en-US" sz="2400" b="1" dirty="0" smtClean="0">
                <a:latin typeface="Cambria" panose="02040503050406030204" pitchFamily="18" charset="0"/>
                <a:ea typeface="Cambria" panose="02040503050406030204" pitchFamily="18" charset="0"/>
              </a:rPr>
              <a:t>, Paul reveals, these powerful images of, not only what he felt, but how we often feel as fragile earthen vessels</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marL="457200" indent="457200">
              <a:spcAft>
                <a:spcPts val="600"/>
              </a:spcAft>
              <a:buSzPct val="80000"/>
              <a:buFont typeface="Wingdings" panose="05000000000000000000" pitchFamily="2" charset="2"/>
              <a:buChar char="Ø"/>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Afflicted</a:t>
            </a:r>
            <a:endParaRPr lang="en-US" sz="2400" b="1" dirty="0" smtClean="0">
              <a:latin typeface="Cambria" panose="02040503050406030204" pitchFamily="18" charset="0"/>
              <a:ea typeface="Cambria" panose="02040503050406030204" pitchFamily="18" charset="0"/>
            </a:endParaRPr>
          </a:p>
          <a:p>
            <a:pPr marL="457200" indent="457200">
              <a:spcAft>
                <a:spcPts val="600"/>
              </a:spcAft>
              <a:buSzPct val="80000"/>
              <a:buFont typeface="Wingdings" panose="05000000000000000000" pitchFamily="2" charset="2"/>
              <a:buChar char="Ø"/>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Perplexed</a:t>
            </a:r>
            <a:r>
              <a:rPr lang="en-US" sz="2400" b="1" dirty="0" smtClean="0">
                <a:latin typeface="Cambria" panose="02040503050406030204" pitchFamily="18" charset="0"/>
                <a:ea typeface="Cambria" panose="02040503050406030204" pitchFamily="18" charset="0"/>
              </a:rPr>
              <a:t>	</a:t>
            </a:r>
          </a:p>
          <a:p>
            <a:pPr marL="457200" indent="457200">
              <a:spcAft>
                <a:spcPts val="600"/>
              </a:spcAft>
              <a:buSzPct val="80000"/>
              <a:buFont typeface="Wingdings" panose="05000000000000000000" pitchFamily="2" charset="2"/>
              <a:buChar char="Ø"/>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Persecuted</a:t>
            </a:r>
            <a:r>
              <a:rPr lang="en-US" sz="2400" b="1" dirty="0" smtClean="0">
                <a:latin typeface="Cambria" panose="02040503050406030204" pitchFamily="18" charset="0"/>
                <a:ea typeface="Cambria" panose="02040503050406030204" pitchFamily="18" charset="0"/>
              </a:rPr>
              <a:t>  	</a:t>
            </a:r>
          </a:p>
          <a:p>
            <a:pPr marL="457200" indent="457200">
              <a:spcAft>
                <a:spcPts val="600"/>
              </a:spcAft>
              <a:buSzPct val="80000"/>
              <a:buFont typeface="Wingdings" panose="05000000000000000000" pitchFamily="2" charset="2"/>
              <a:buChar char="Ø"/>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Struck Down </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 xmlns:p14="http://schemas.microsoft.com/office/powerpoint/2010/main" val="29829058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4:7-12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800"/>
            <a:ext cx="8525435" cy="5647700"/>
          </a:xfrm>
          <a:prstGeom prst="rect">
            <a:avLst/>
          </a:prstGeom>
          <a:noFill/>
          <a:effectLst/>
        </p:spPr>
        <p:txBody>
          <a:bodyPr wrap="square" rtlCol="0">
            <a:spAutoFit/>
          </a:bodyPr>
          <a:lstStyle/>
          <a:p>
            <a:pPr indent="457200">
              <a:spcAft>
                <a:spcPts val="1000"/>
              </a:spcAft>
              <a:tabLst>
                <a:tab pos="403225"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Afflicted, </a:t>
            </a:r>
            <a:r>
              <a:rPr lang="en-US" sz="2400" b="1" dirty="0" smtClean="0">
                <a:latin typeface="Cambria" panose="02040503050406030204" pitchFamily="18" charset="0"/>
                <a:ea typeface="Cambria" panose="02040503050406030204" pitchFamily="18" charset="0"/>
              </a:rPr>
              <a:t>yet not crushed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Greek word </a:t>
            </a:r>
            <a:r>
              <a:rPr lang="en-US" sz="2400" b="1" i="1" dirty="0" smtClean="0">
                <a:latin typeface="Cambria" panose="02040503050406030204" pitchFamily="18" charset="0"/>
                <a:ea typeface="Cambria" panose="02040503050406030204" pitchFamily="18" charset="0"/>
              </a:rPr>
              <a:t>“</a:t>
            </a:r>
            <a:r>
              <a:rPr lang="en-US" sz="2400" b="1" i="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thlíbō</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(the-lib'-</a:t>
            </a:r>
            <a:r>
              <a:rPr lang="en-US" sz="2400" b="1" dirty="0" err="1">
                <a:latin typeface="Cambria" panose="02040503050406030204" pitchFamily="18" charset="0"/>
                <a:ea typeface="Cambria" panose="02040503050406030204" pitchFamily="18" charset="0"/>
              </a:rPr>
              <a:t>bo</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means </a:t>
            </a:r>
            <a:r>
              <a:rPr lang="en-US" sz="2400" b="1" dirty="0">
                <a:latin typeface="Cambria" panose="02040503050406030204" pitchFamily="18" charset="0"/>
                <a:ea typeface="Cambria" panose="02040503050406030204" pitchFamily="18" charset="0"/>
              </a:rPr>
              <a:t>to press in hard against or to </a:t>
            </a:r>
            <a:r>
              <a:rPr lang="en-US" sz="2400" b="1" dirty="0" smtClean="0">
                <a:latin typeface="Cambria" panose="02040503050406030204" pitchFamily="18" charset="0"/>
                <a:ea typeface="Cambria" panose="02040503050406030204" pitchFamily="18" charset="0"/>
              </a:rPr>
              <a:t>“squeeze out,” it is related to our word for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tribulation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an intense and prolonged trial.</a:t>
            </a:r>
            <a:endParaRPr lang="en-US" sz="2400" b="1" dirty="0">
              <a:latin typeface="Cambria" panose="02040503050406030204" pitchFamily="18" charset="0"/>
              <a:ea typeface="Cambria" panose="02040503050406030204" pitchFamily="18" charset="0"/>
            </a:endParaRP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Even while extreme pressure may squeeze us, we are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“not crushed.”</a:t>
            </a:r>
            <a:r>
              <a:rPr lang="en-US" sz="2400" b="1" dirty="0" smtClean="0">
                <a:latin typeface="Cambria" panose="02040503050406030204" pitchFamily="18" charset="0"/>
                <a:ea typeface="Cambria" panose="02040503050406030204" pitchFamily="18" charset="0"/>
              </a:rPr>
              <a:t>  That is, the </a:t>
            </a:r>
            <a:r>
              <a:rPr lang="en-US" sz="2400" b="1" dirty="0">
                <a:latin typeface="Cambria" panose="02040503050406030204" pitchFamily="18" charset="0"/>
                <a:ea typeface="Cambria" panose="02040503050406030204" pitchFamily="18" charset="0"/>
              </a:rPr>
              <a:t>pressure never </a:t>
            </a:r>
            <a:r>
              <a:rPr lang="en-US" sz="2400" b="1" dirty="0" smtClean="0">
                <a:latin typeface="Cambria" panose="02040503050406030204" pitchFamily="18" charset="0"/>
                <a:ea typeface="Cambria" panose="02040503050406030204" pitchFamily="18" charset="0"/>
              </a:rPr>
              <a:t>gets </a:t>
            </a:r>
            <a:r>
              <a:rPr lang="en-US" sz="2400" b="1" dirty="0">
                <a:latin typeface="Cambria" panose="02040503050406030204" pitchFamily="18" charset="0"/>
                <a:ea typeface="Cambria" panose="02040503050406030204" pitchFamily="18" charset="0"/>
              </a:rPr>
              <a:t>to the point where there </a:t>
            </a:r>
            <a:r>
              <a:rPr lang="en-US" sz="2400" b="1" dirty="0" smtClean="0">
                <a:latin typeface="Cambria" panose="02040503050406030204" pitchFamily="18" charset="0"/>
                <a:ea typeface="Cambria" panose="02040503050406030204" pitchFamily="18" charset="0"/>
              </a:rPr>
              <a:t>is </a:t>
            </a:r>
            <a:r>
              <a:rPr lang="en-US" sz="2400" b="1" dirty="0">
                <a:latin typeface="Cambria" panose="02040503050406030204" pitchFamily="18" charset="0"/>
                <a:ea typeface="Cambria" panose="02040503050406030204" pitchFamily="18" charset="0"/>
              </a:rPr>
              <a:t>no escape or no way out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4:8</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spcAft>
                <a:spcPts val="10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Perplexed, </a:t>
            </a:r>
            <a:r>
              <a:rPr lang="en-US" sz="2400" b="1" dirty="0" smtClean="0">
                <a:latin typeface="Cambria" panose="02040503050406030204" pitchFamily="18" charset="0"/>
                <a:ea typeface="Cambria" panose="02040503050406030204" pitchFamily="18" charset="0"/>
              </a:rPr>
              <a:t>but not in despair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Greek word is </a:t>
            </a:r>
            <a:r>
              <a:rPr lang="en-US" sz="2400" b="1" i="1" dirty="0">
                <a:latin typeface="Cambria" panose="02040503050406030204" pitchFamily="18" charset="0"/>
                <a:ea typeface="Cambria" panose="02040503050406030204" pitchFamily="18" charset="0"/>
              </a:rPr>
              <a:t>“</a:t>
            </a:r>
            <a:r>
              <a:rPr lang="en-US" sz="2400" b="1" i="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aporéō</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ap</a:t>
            </a:r>
            <a:r>
              <a:rPr lang="en-US" sz="2400" b="1" dirty="0">
                <a:latin typeface="Cambria" panose="02040503050406030204" pitchFamily="18" charset="0"/>
                <a:ea typeface="Cambria" panose="02040503050406030204" pitchFamily="18" charset="0"/>
              </a:rPr>
              <a:t>-or-ret'-o</a:t>
            </a:r>
            <a:r>
              <a:rPr lang="en-US" sz="2400" b="1" dirty="0" smtClean="0">
                <a:latin typeface="Cambria" panose="02040503050406030204" pitchFamily="18" charset="0"/>
                <a:ea typeface="Cambria" panose="02040503050406030204" pitchFamily="18" charset="0"/>
              </a:rPr>
              <a:t>), it means to </a:t>
            </a:r>
            <a:r>
              <a:rPr lang="en-US" sz="2400" b="1" dirty="0">
                <a:latin typeface="Cambria" panose="02040503050406030204" pitchFamily="18" charset="0"/>
                <a:ea typeface="Cambria" panose="02040503050406030204" pitchFamily="18" charset="0"/>
              </a:rPr>
              <a:t>be </a:t>
            </a:r>
            <a:r>
              <a:rPr lang="en-US" sz="2400" b="1" dirty="0" smtClean="0">
                <a:latin typeface="Cambria" panose="02040503050406030204" pitchFamily="18" charset="0"/>
                <a:ea typeface="Cambria" panose="02040503050406030204" pitchFamily="18" charset="0"/>
              </a:rPr>
              <a:t>at a </a:t>
            </a:r>
            <a:r>
              <a:rPr lang="en-US" sz="2400" b="1" dirty="0">
                <a:latin typeface="Cambria" panose="02040503050406030204" pitchFamily="18" charset="0"/>
                <a:ea typeface="Cambria" panose="02040503050406030204" pitchFamily="18" charset="0"/>
              </a:rPr>
              <a:t>loss for what to do, </a:t>
            </a:r>
            <a:r>
              <a:rPr lang="en-US" sz="2400" b="1" dirty="0" smtClean="0">
                <a:latin typeface="Cambria" panose="02040503050406030204" pitchFamily="18" charset="0"/>
                <a:ea typeface="Cambria" panose="02040503050406030204" pitchFamily="18" charset="0"/>
              </a:rPr>
              <a:t>being unable to explain things, disoriented by the barrage of problems, mishaps, tragedies, and challenges.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Yet, with all the confusion we are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not in despair,</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Barclay says, we are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our wit’s end but never at our hope’s end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4:8</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 xmlns:p14="http://schemas.microsoft.com/office/powerpoint/2010/main" val="306281863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4:7-12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800"/>
            <a:ext cx="8601635" cy="5647700"/>
          </a:xfrm>
          <a:prstGeom prst="rect">
            <a:avLst/>
          </a:prstGeom>
          <a:noFill/>
          <a:effectLst/>
        </p:spPr>
        <p:txBody>
          <a:bodyPr wrap="square" rtlCol="0">
            <a:spAutoFit/>
          </a:bodyPr>
          <a:lstStyle/>
          <a:p>
            <a:pPr indent="457200">
              <a:spcAft>
                <a:spcPts val="1000"/>
              </a:spcAft>
              <a:tabLst>
                <a:tab pos="403225"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Persecuted, </a:t>
            </a:r>
            <a:r>
              <a:rPr lang="en-US" sz="2400" b="1" dirty="0" smtClean="0">
                <a:latin typeface="Cambria" panose="02040503050406030204" pitchFamily="18" charset="0"/>
                <a:ea typeface="Cambria" panose="02040503050406030204" pitchFamily="18" charset="0"/>
              </a:rPr>
              <a:t>but not forsaken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Greek word </a:t>
            </a:r>
            <a:r>
              <a:rPr lang="en-US" sz="2400" b="1" i="1" dirty="0" smtClean="0">
                <a:latin typeface="Cambria" panose="02040503050406030204" pitchFamily="18" charset="0"/>
                <a:ea typeface="Cambria" panose="02040503050406030204" pitchFamily="18" charset="0"/>
              </a:rPr>
              <a:t>“</a:t>
            </a:r>
            <a:r>
              <a:rPr lang="en-US" sz="2400" b="1" i="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diṓkō</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dee-o'-</a:t>
            </a:r>
            <a:r>
              <a:rPr lang="en-US" sz="2400" b="1" dirty="0" err="1">
                <a:latin typeface="Cambria" panose="02040503050406030204" pitchFamily="18" charset="0"/>
                <a:ea typeface="Cambria" panose="02040503050406030204" pitchFamily="18" charset="0"/>
              </a:rPr>
              <a:t>ko</a:t>
            </a:r>
            <a:r>
              <a:rPr lang="en-US" sz="2400" b="1" dirty="0" smtClean="0">
                <a:latin typeface="Cambria" panose="02040503050406030204" pitchFamily="18" charset="0"/>
                <a:ea typeface="Cambria" panose="02040503050406030204" pitchFamily="18" charset="0"/>
              </a:rPr>
              <a:t>), it means to pursue, </a:t>
            </a:r>
            <a:r>
              <a:rPr lang="en-US" sz="2400" b="1" dirty="0">
                <a:latin typeface="Cambria" panose="02040503050406030204" pitchFamily="18" charset="0"/>
                <a:ea typeface="Cambria" panose="02040503050406030204" pitchFamily="18" charset="0"/>
              </a:rPr>
              <a:t>to systematically oppress and </a:t>
            </a:r>
            <a:r>
              <a:rPr lang="en-US" sz="2400" b="1" dirty="0" smtClean="0">
                <a:latin typeface="Cambria" panose="02040503050406030204" pitchFamily="18" charset="0"/>
                <a:ea typeface="Cambria" panose="02040503050406030204" pitchFamily="18" charset="0"/>
              </a:rPr>
              <a:t>harass, the word is </a:t>
            </a:r>
            <a:r>
              <a:rPr lang="en-US" sz="2400" b="1" dirty="0">
                <a:latin typeface="Cambria" panose="02040503050406030204" pitchFamily="18" charset="0"/>
                <a:ea typeface="Cambria" panose="02040503050406030204" pitchFamily="18" charset="0"/>
              </a:rPr>
              <a:t>commonly used of tracking a prey or </a:t>
            </a:r>
            <a:r>
              <a:rPr lang="en-US" sz="2400" b="1" dirty="0" smtClean="0">
                <a:latin typeface="Cambria" panose="02040503050406030204" pitchFamily="18" charset="0"/>
                <a:ea typeface="Cambria" panose="02040503050406030204" pitchFamily="18" charset="0"/>
              </a:rPr>
              <a:t>enemy. </a:t>
            </a:r>
            <a:endParaRPr lang="en-US" sz="2400" b="1" dirty="0">
              <a:latin typeface="Cambria" panose="02040503050406030204" pitchFamily="18" charset="0"/>
              <a:ea typeface="Cambria" panose="02040503050406030204" pitchFamily="18" charset="0"/>
            </a:endParaRP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Even when we feel pursued and tracked down by the enemy, we are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not forsaken.”</a:t>
            </a:r>
            <a:r>
              <a:rPr lang="en-US" sz="2400" b="1" dirty="0" smtClean="0">
                <a:latin typeface="Cambria" panose="02040503050406030204" pitchFamily="18" charset="0"/>
                <a:ea typeface="Cambria" panose="02040503050406030204" pitchFamily="18" charset="0"/>
              </a:rPr>
              <a:t> God never abandons us, nor does He leave us behind or in a lurch for the enemy to pick off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(4:9).</a:t>
            </a:r>
          </a:p>
          <a:p>
            <a:pPr indent="457200">
              <a:spcAft>
                <a:spcPts val="10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Struck Down, </a:t>
            </a:r>
            <a:r>
              <a:rPr lang="en-US" sz="2400" b="1" dirty="0" smtClean="0">
                <a:latin typeface="Cambria" panose="02040503050406030204" pitchFamily="18" charset="0"/>
                <a:ea typeface="Cambria" panose="02040503050406030204" pitchFamily="18" charset="0"/>
              </a:rPr>
              <a:t>but not destroyed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Greek word is </a:t>
            </a:r>
            <a:r>
              <a:rPr lang="en-US" sz="2400" b="1" i="1" dirty="0" smtClean="0">
                <a:latin typeface="Cambria" panose="02040503050406030204" pitchFamily="18" charset="0"/>
                <a:ea typeface="Cambria" panose="02040503050406030204" pitchFamily="18" charset="0"/>
              </a:rPr>
              <a:t>“</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katabállō</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kat</a:t>
            </a:r>
            <a:r>
              <a:rPr lang="en-US" sz="2400" b="1" dirty="0">
                <a:latin typeface="Cambria" panose="02040503050406030204" pitchFamily="18" charset="0"/>
                <a:ea typeface="Cambria" panose="02040503050406030204" pitchFamily="18" charset="0"/>
              </a:rPr>
              <a:t>-ab-al'-lo</a:t>
            </a:r>
            <a:r>
              <a:rPr lang="en-US" sz="2400" b="1" dirty="0" smtClean="0">
                <a:latin typeface="Cambria" panose="02040503050406030204" pitchFamily="18" charset="0"/>
                <a:ea typeface="Cambria" panose="02040503050406030204" pitchFamily="18" charset="0"/>
              </a:rPr>
              <a:t>), it means to </a:t>
            </a:r>
            <a:r>
              <a:rPr lang="en-US" sz="2400" b="1" dirty="0">
                <a:latin typeface="Cambria" panose="02040503050406030204" pitchFamily="18" charset="0"/>
                <a:ea typeface="Cambria" panose="02040503050406030204" pitchFamily="18" charset="0"/>
              </a:rPr>
              <a:t>cast down, be thrown to the ground, to put in a lower </a:t>
            </a:r>
            <a:r>
              <a:rPr lang="en-US" sz="2400" b="1" dirty="0" smtClean="0">
                <a:latin typeface="Cambria" panose="02040503050406030204" pitchFamily="18" charset="0"/>
                <a:ea typeface="Cambria" panose="02040503050406030204" pitchFamily="18" charset="0"/>
              </a:rPr>
              <a:t>place.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When we are cast down or brought low, we are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not destroyed.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In other words, we </a:t>
            </a:r>
            <a:r>
              <a:rPr lang="en-US" sz="2400" b="1" dirty="0">
                <a:latin typeface="Cambria" panose="02040503050406030204" pitchFamily="18" charset="0"/>
                <a:ea typeface="Cambria" panose="02040503050406030204" pitchFamily="18" charset="0"/>
              </a:rPr>
              <a:t>will not perish, be lost, ruined or render </a:t>
            </a:r>
            <a:r>
              <a:rPr lang="en-US" sz="2400" b="1" dirty="0" smtClean="0">
                <a:latin typeface="Cambria" panose="02040503050406030204" pitchFamily="18" charset="0"/>
                <a:ea typeface="Cambria" panose="02040503050406030204" pitchFamily="18" charset="0"/>
              </a:rPr>
              <a:t>useless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4:9</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 xmlns:p14="http://schemas.microsoft.com/office/powerpoint/2010/main" val="304340955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a:t>
            </a:r>
            <a:r>
              <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85482" y="1142999"/>
            <a:ext cx="8529918" cy="5509200"/>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In this new section, Paul addresses a variety </a:t>
            </a:r>
            <a:r>
              <a:rPr lang="en-US" sz="2400" b="1" dirty="0">
                <a:latin typeface="Cambria" panose="02040503050406030204" pitchFamily="18" charset="0"/>
                <a:ea typeface="Cambria" panose="02040503050406030204" pitchFamily="18" charset="0"/>
              </a:rPr>
              <a:t>of </a:t>
            </a:r>
            <a:r>
              <a:rPr lang="en-US" sz="2400" b="1" dirty="0" smtClean="0">
                <a:latin typeface="Cambria" panose="02040503050406030204" pitchFamily="18" charset="0"/>
                <a:ea typeface="Cambria" panose="02040503050406030204" pitchFamily="18" charset="0"/>
              </a:rPr>
              <a:t>challenges </a:t>
            </a:r>
            <a:r>
              <a:rPr lang="en-US" sz="2400" b="1" dirty="0">
                <a:latin typeface="Cambria" panose="02040503050406030204" pitchFamily="18" charset="0"/>
                <a:ea typeface="Cambria" panose="02040503050406030204" pitchFamily="18" charset="0"/>
              </a:rPr>
              <a:t>and </a:t>
            </a:r>
            <a:r>
              <a:rPr lang="en-US" sz="2400" b="1" dirty="0" smtClean="0">
                <a:latin typeface="Cambria" panose="02040503050406030204" pitchFamily="18" charset="0"/>
                <a:ea typeface="Cambria" panose="02040503050406030204" pitchFamily="18" charset="0"/>
              </a:rPr>
              <a:t>issues within </a:t>
            </a:r>
            <a:r>
              <a:rPr lang="en-US" sz="2400" b="1" dirty="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young church</a:t>
            </a:r>
            <a:r>
              <a:rPr lang="en-US" sz="2400" b="1" dirty="0">
                <a:latin typeface="Cambria" panose="02040503050406030204" pitchFamily="18" charset="0"/>
                <a:ea typeface="Cambria" panose="02040503050406030204" pitchFamily="18" charset="0"/>
              </a:rPr>
              <a:t>, including the </a:t>
            </a:r>
            <a:r>
              <a:rPr lang="en-US" sz="2400" b="1" dirty="0" smtClean="0">
                <a:latin typeface="Cambria" panose="02040503050406030204" pitchFamily="18" charset="0"/>
                <a:ea typeface="Cambria" panose="02040503050406030204" pitchFamily="18" charset="0"/>
              </a:rPr>
              <a:t>church’s </a:t>
            </a:r>
            <a:r>
              <a:rPr lang="en-US" sz="2400" b="1" dirty="0">
                <a:latin typeface="Cambria" panose="02040503050406030204" pitchFamily="18" charset="0"/>
                <a:ea typeface="Cambria" panose="02040503050406030204" pitchFamily="18" charset="0"/>
              </a:rPr>
              <a:t>ongoing </a:t>
            </a:r>
            <a:r>
              <a:rPr lang="en-US" sz="2400" b="1" dirty="0" smtClean="0">
                <a:latin typeface="Cambria" panose="02040503050406030204" pitchFamily="18" charset="0"/>
                <a:ea typeface="Cambria" panose="02040503050406030204" pitchFamily="18" charset="0"/>
              </a:rPr>
              <a:t>struggles </a:t>
            </a:r>
            <a:r>
              <a:rPr lang="en-US" sz="2400" b="1" dirty="0">
                <a:latin typeface="Cambria" panose="02040503050406030204" pitchFamily="18" charset="0"/>
                <a:ea typeface="Cambria" panose="02040503050406030204" pitchFamily="18" charset="0"/>
              </a:rPr>
              <a:t>with spiritual </a:t>
            </a:r>
            <a:r>
              <a:rPr lang="en-US" sz="2400" b="1" dirty="0" smtClean="0">
                <a:latin typeface="Cambria" panose="02040503050406030204" pitchFamily="18" charset="0"/>
                <a:ea typeface="Cambria" panose="02040503050406030204" pitchFamily="18" charset="0"/>
              </a:rPr>
              <a:t>immaturity.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He also </a:t>
            </a:r>
            <a:r>
              <a:rPr lang="en-US" sz="2400" b="1" dirty="0">
                <a:latin typeface="Cambria" panose="02040503050406030204" pitchFamily="18" charset="0"/>
                <a:ea typeface="Cambria" panose="02040503050406030204" pitchFamily="18" charset="0"/>
              </a:rPr>
              <a:t>unlocks one of the </a:t>
            </a:r>
            <a:r>
              <a:rPr lang="en-US" sz="2400" b="1" dirty="0" smtClean="0">
                <a:latin typeface="Cambria" panose="02040503050406030204" pitchFamily="18" charset="0"/>
                <a:ea typeface="Cambria" panose="02040503050406030204" pitchFamily="18" charset="0"/>
              </a:rPr>
              <a:t>great </a:t>
            </a:r>
            <a:r>
              <a:rPr lang="en-US" sz="2400" b="1" dirty="0">
                <a:latin typeface="Cambria" panose="02040503050406030204" pitchFamily="18" charset="0"/>
                <a:ea typeface="Cambria" panose="02040503050406030204" pitchFamily="18" charset="0"/>
              </a:rPr>
              <a:t>mysteries of the Christian life and ministry</a:t>
            </a:r>
            <a:r>
              <a:rPr lang="en-US" sz="2400" b="1" dirty="0" smtClean="0">
                <a:latin typeface="Cambria" panose="02040503050406030204" pitchFamily="18" charset="0"/>
                <a:ea typeface="Cambria" panose="02040503050406030204" pitchFamily="18" charset="0"/>
              </a:rPr>
              <a:t>. </a:t>
            </a:r>
          </a:p>
          <a:p>
            <a:pPr>
              <a:tabLst>
                <a:tab pos="457200" algn="l"/>
              </a:tabLst>
            </a:pPr>
            <a:endParaRPr lang="en-US" sz="1000" b="1" i="1" dirty="0">
              <a:latin typeface="Cambria" panose="02040503050406030204" pitchFamily="18" charset="0"/>
              <a:ea typeface="Cambria" panose="02040503050406030204" pitchFamily="18" charset="0"/>
            </a:endParaRPr>
          </a:p>
          <a:p>
            <a:pPr>
              <a:tabLst>
                <a:tab pos="457200" algn="l"/>
              </a:tabLst>
            </a:pP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God’s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power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channeled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through human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weakness!</a:t>
            </a:r>
            <a:endPar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As </a:t>
            </a:r>
            <a:r>
              <a:rPr lang="en-US" sz="2400" b="1" dirty="0">
                <a:latin typeface="Cambria" panose="02040503050406030204" pitchFamily="18" charset="0"/>
                <a:ea typeface="Cambria" panose="02040503050406030204" pitchFamily="18" charset="0"/>
              </a:rPr>
              <a:t>we </a:t>
            </a:r>
            <a:r>
              <a:rPr lang="en-US" sz="2400" b="1" dirty="0" smtClean="0">
                <a:latin typeface="Cambria" panose="02040503050406030204" pitchFamily="18" charset="0"/>
                <a:ea typeface="Cambria" panose="02040503050406030204" pitchFamily="18" charset="0"/>
              </a:rPr>
              <a:t>begin </a:t>
            </a:r>
            <a:r>
              <a:rPr lang="en-US" sz="2400" b="1" dirty="0">
                <a:latin typeface="Cambria" panose="02040503050406030204" pitchFamily="18" charset="0"/>
                <a:ea typeface="Cambria" panose="02040503050406030204" pitchFamily="18" charset="0"/>
              </a:rPr>
              <a:t>our study </a:t>
            </a:r>
            <a:r>
              <a:rPr lang="en-US" sz="2400" b="1" dirty="0" smtClean="0">
                <a:latin typeface="Cambria" panose="02040503050406030204" pitchFamily="18" charset="0"/>
                <a:ea typeface="Cambria" panose="02040503050406030204" pitchFamily="18" charset="0"/>
              </a:rPr>
              <a:t>in this new section, </a:t>
            </a:r>
            <a:r>
              <a:rPr lang="en-US" sz="2400" b="1" i="1" dirty="0" smtClean="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Ministry of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Reconciliation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Let’s take a look </a:t>
            </a:r>
            <a:r>
              <a:rPr lang="en-US" sz="2400" b="1" dirty="0">
                <a:latin typeface="Cambria" panose="02040503050406030204" pitchFamily="18" charset="0"/>
                <a:ea typeface="Cambria" panose="02040503050406030204" pitchFamily="18" charset="0"/>
              </a:rPr>
              <a:t>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where we’ve been </a:t>
            </a:r>
            <a:r>
              <a:rPr lang="en-US" sz="2400" b="1" dirty="0">
                <a:latin typeface="Cambria" panose="02040503050406030204" pitchFamily="18" charset="0"/>
                <a:ea typeface="Cambria" panose="02040503050406030204" pitchFamily="18" charset="0"/>
              </a:rPr>
              <a:t>and where we are going</a:t>
            </a:r>
            <a:r>
              <a:rPr lang="en-US" sz="2400" b="1" dirty="0" smtClean="0">
                <a:latin typeface="Cambria" panose="02040503050406030204" pitchFamily="18" charset="0"/>
                <a:ea typeface="Cambria" panose="02040503050406030204" pitchFamily="18" charset="0"/>
              </a:rPr>
              <a:t>:</a:t>
            </a:r>
          </a:p>
          <a:p>
            <a:pPr>
              <a:tabLst>
                <a:tab pos="457200" algn="l"/>
              </a:tabLst>
            </a:pPr>
            <a:endParaRPr lang="en-US" sz="1000" b="1" dirty="0" smtClean="0">
              <a:latin typeface="Cambria" panose="02040503050406030204" pitchFamily="18" charset="0"/>
              <a:ea typeface="Cambria" panose="02040503050406030204" pitchFamily="18" charset="0"/>
            </a:endParaRPr>
          </a:p>
          <a:p>
            <a:pPr marL="640080" indent="-457200">
              <a:buFont typeface="+mj-lt"/>
              <a:buAutoNum type="arabicParenR"/>
              <a:tabLst>
                <a:tab pos="457200" algn="l"/>
              </a:tabLst>
            </a:pP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Crucial Concerns of Ministry (1:1-3:18</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Paul </a:t>
            </a:r>
            <a:r>
              <a:rPr lang="en-US" sz="2400" b="1" dirty="0">
                <a:latin typeface="Cambria" panose="02040503050406030204" pitchFamily="18" charset="0"/>
                <a:ea typeface="Cambria" panose="02040503050406030204" pitchFamily="18" charset="0"/>
              </a:rPr>
              <a:t>affirmed God’s comfort in our affliction, </a:t>
            </a:r>
            <a:r>
              <a:rPr lang="en-US" sz="2400" b="1" dirty="0" smtClean="0">
                <a:latin typeface="Cambria" panose="02040503050406030204" pitchFamily="18" charset="0"/>
                <a:ea typeface="Cambria" panose="02040503050406030204" pitchFamily="18" charset="0"/>
              </a:rPr>
              <a:t>including things like </a:t>
            </a:r>
            <a:r>
              <a:rPr lang="en-US" sz="2400" b="1" dirty="0">
                <a:latin typeface="Cambria" panose="02040503050406030204" pitchFamily="18" charset="0"/>
                <a:ea typeface="Cambria" panose="02040503050406030204" pitchFamily="18" charset="0"/>
              </a:rPr>
              <a:t>suffering, integrity, forgiving, </a:t>
            </a:r>
            <a:r>
              <a:rPr lang="en-US" sz="2400" b="1" dirty="0" smtClean="0">
                <a:latin typeface="Cambria" panose="02040503050406030204" pitchFamily="18" charset="0"/>
                <a:ea typeface="Cambria" panose="02040503050406030204" pitchFamily="18" charset="0"/>
              </a:rPr>
              <a:t>our </a:t>
            </a:r>
            <a:r>
              <a:rPr lang="en-US" sz="2400" b="1" dirty="0">
                <a:latin typeface="Cambria" panose="02040503050406030204" pitchFamily="18" charset="0"/>
                <a:ea typeface="Cambria" panose="02040503050406030204" pitchFamily="18" charset="0"/>
              </a:rPr>
              <a:t>spiritual fragrance, and a </a:t>
            </a:r>
            <a:r>
              <a:rPr lang="en-US" sz="2400" b="1" dirty="0" smtClean="0">
                <a:latin typeface="Cambria" panose="02040503050406030204" pitchFamily="18" charset="0"/>
                <a:ea typeface="Cambria" panose="02040503050406030204" pitchFamily="18" charset="0"/>
              </a:rPr>
              <a:t>new kind of covenant ministry.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020726105"/>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left)">
                                      <p:cBhvr>
                                        <p:cTn id="27"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4:7-12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1" y="1206500"/>
            <a:ext cx="8610599" cy="5037276"/>
          </a:xfrm>
          <a:prstGeom prst="rect">
            <a:avLst/>
          </a:prstGeom>
          <a:noFill/>
          <a:effectLst/>
        </p:spPr>
        <p:txBody>
          <a:bodyPr wrap="square" rtlCol="0">
            <a:spAutoFit/>
          </a:bodyPr>
          <a:lstStyle/>
          <a:p>
            <a:pPr indent="457200">
              <a:spcAft>
                <a:spcPts val="1000"/>
              </a:spcAft>
              <a:tabLst>
                <a:tab pos="403225" algn="l"/>
              </a:tabLst>
            </a:pPr>
            <a:r>
              <a:rPr lang="en-US" sz="2400" b="1" dirty="0" smtClean="0">
                <a:latin typeface="Cambria" panose="02040503050406030204" pitchFamily="18" charset="0"/>
                <a:ea typeface="Cambria" panose="02040503050406030204" pitchFamily="18" charset="0"/>
              </a:rPr>
              <a:t>While our external tribulation and internal consternation comes as a result of being persecuted either physically, mentally, or emotionally. </a:t>
            </a:r>
            <a:endParaRPr lang="en-US" sz="2400" b="1" dirty="0">
              <a:latin typeface="Cambria" panose="02040503050406030204" pitchFamily="18" charset="0"/>
              <a:ea typeface="Cambria" panose="02040503050406030204" pitchFamily="18" charset="0"/>
            </a:endParaRP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Yet, these attacks will not defeat nor destroy us. God will fight for us!</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Christ is never more visible in us than when others can find no other explanation for our hope and endurance through the trials of life.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Than God’s sustaining, strengthening power at work in us.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When the clay pots are worn, chipped, or cracked then the glorious treasure can shine through. </a:t>
            </a:r>
          </a:p>
        </p:txBody>
      </p:sp>
    </p:spTree>
    <p:extLst>
      <p:ext uri="{BB962C8B-B14F-4D97-AF65-F5344CB8AC3E}">
        <p14:creationId xmlns="" xmlns:p14="http://schemas.microsoft.com/office/powerpoint/2010/main" val="272491101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4:7-12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1" y="1143000"/>
            <a:ext cx="8610599" cy="5647700"/>
          </a:xfrm>
          <a:prstGeom prst="rect">
            <a:avLst/>
          </a:prstGeom>
          <a:noFill/>
          <a:effectLst/>
        </p:spPr>
        <p:txBody>
          <a:bodyPr wrap="square" rtlCol="0">
            <a:spAutoFit/>
          </a:bodyPr>
          <a:lstStyle/>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When as ministers </a:t>
            </a:r>
            <a:r>
              <a:rPr lang="en-US" sz="2400" b="1" dirty="0">
                <a:latin typeface="Cambria" panose="02040503050406030204" pitchFamily="18" charset="0"/>
                <a:ea typeface="Cambria" panose="02040503050406030204" pitchFamily="18" charset="0"/>
              </a:rPr>
              <a:t>of the gospel </a:t>
            </a:r>
            <a:r>
              <a:rPr lang="en-US" sz="2400" b="1" dirty="0" smtClean="0">
                <a:latin typeface="Cambria" panose="02040503050406030204" pitchFamily="18" charset="0"/>
                <a:ea typeface="Cambria" panose="02040503050406030204" pitchFamily="18" charset="0"/>
              </a:rPr>
              <a:t>we reveals our own struggles, hardships</a:t>
            </a:r>
            <a:r>
              <a:rPr lang="en-US" sz="2400" b="1" dirty="0">
                <a:latin typeface="Cambria" panose="02040503050406030204" pitchFamily="18" charset="0"/>
                <a:ea typeface="Cambria" panose="02040503050406030204" pitchFamily="18" charset="0"/>
              </a:rPr>
              <a:t>, and weaknesses, it becomes </a:t>
            </a:r>
            <a:r>
              <a:rPr lang="en-US" sz="2400" b="1" dirty="0" smtClean="0">
                <a:latin typeface="Cambria" panose="02040503050406030204" pitchFamily="18" charset="0"/>
                <a:ea typeface="Cambria" panose="02040503050406030204" pitchFamily="18" charset="0"/>
              </a:rPr>
              <a:t>much easier to see that it is God at work in us,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both to will and to work for His good pleasure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Phil. 2:13</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Powerful preaching in </a:t>
            </a:r>
            <a:r>
              <a:rPr lang="en-US" sz="2400" b="1" u="sng" dirty="0" smtClean="0">
                <a:latin typeface="Cambria" panose="02040503050406030204" pitchFamily="18" charset="0"/>
                <a:ea typeface="Cambria" panose="02040503050406030204" pitchFamily="18" charset="0"/>
              </a:rPr>
              <a:t>pitiful</a:t>
            </a:r>
            <a:r>
              <a:rPr lang="en-US" sz="2400" b="1" dirty="0" smtClean="0">
                <a:latin typeface="Cambria" panose="02040503050406030204" pitchFamily="18" charset="0"/>
                <a:ea typeface="Cambria" panose="02040503050406030204" pitchFamily="18" charset="0"/>
              </a:rPr>
              <a:t> </a:t>
            </a:r>
            <a:r>
              <a:rPr lang="en-US" sz="2400" b="1" u="sng" dirty="0" smtClean="0">
                <a:latin typeface="Cambria" panose="02040503050406030204" pitchFamily="18" charset="0"/>
                <a:ea typeface="Cambria" panose="02040503050406030204" pitchFamily="18" charset="0"/>
              </a:rPr>
              <a:t>pots</a:t>
            </a:r>
            <a:r>
              <a:rPr lang="en-US" sz="2400" b="1" dirty="0" smtClean="0">
                <a:latin typeface="Cambria" panose="02040503050406030204" pitchFamily="18" charset="0"/>
                <a:ea typeface="Cambria" panose="02040503050406030204" pitchFamily="18" charset="0"/>
              </a:rPr>
              <a:t>.  That is the paradox of the Christian life in general and Christian ministry in particular.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In these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temporary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jars of clay, we are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always carrying about in the body the dying of Jesus, so that the life of Jesus also may be manifested in our body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4:10</a:t>
            </a:r>
            <a:r>
              <a:rPr lang="en-US" sz="2400" b="1" dirty="0" smtClean="0">
                <a:latin typeface="Cambria" panose="02040503050406030204" pitchFamily="18" charset="0"/>
                <a:ea typeface="Cambria" panose="02040503050406030204" pitchFamily="18" charset="0"/>
              </a:rPr>
              <a:t>).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So, as we are delivered over to pain, suffering, and even to death, the world can see the life of faith, hope, and love that comes only through the power of Jesus living in and through us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4:11</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 xmlns:p14="http://schemas.microsoft.com/office/powerpoint/2010/main" val="405015751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4:7-12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1" y="1143000"/>
            <a:ext cx="8610599" cy="5406608"/>
          </a:xfrm>
          <a:prstGeom prst="rect">
            <a:avLst/>
          </a:prstGeom>
          <a:noFill/>
          <a:effectLst/>
        </p:spPr>
        <p:txBody>
          <a:bodyPr wrap="square" rtlCol="0">
            <a:spAutoFit/>
          </a:bodyPr>
          <a:lstStyle/>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Paul and his apostolic companions carried the physical scars of suffering on behalf of Christ.  These constant, visible reminders authenticated Paul’s ministry, backing up his words with wounds. </a:t>
            </a:r>
            <a:endParaRPr lang="en-US" sz="2400" b="1" dirty="0">
              <a:latin typeface="Cambria" panose="02040503050406030204" pitchFamily="18" charset="0"/>
              <a:ea typeface="Cambria" panose="02040503050406030204" pitchFamily="18" charset="0"/>
            </a:endParaRP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So when Paul refers to being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delivered over to death</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he is talking about the cracking of our pots.  The affliction and persecution inherent in authentic ministry.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In other words, when we die to self, Jesus can live in us.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When we lose, </a:t>
            </a:r>
            <a:r>
              <a:rPr lang="en-US" sz="2400" b="1" i="1" dirty="0" smtClean="0">
                <a:latin typeface="Cambria" panose="02040503050406030204" pitchFamily="18" charset="0"/>
                <a:ea typeface="Cambria" panose="02040503050406030204" pitchFamily="18" charset="0"/>
              </a:rPr>
              <a:t>Jesus wins</a:t>
            </a:r>
            <a:r>
              <a:rPr lang="en-US" sz="2400" b="1" dirty="0" smtClean="0">
                <a:latin typeface="Cambria" panose="02040503050406030204" pitchFamily="18" charset="0"/>
                <a:ea typeface="Cambria" panose="02040503050406030204" pitchFamily="18" charset="0"/>
              </a:rPr>
              <a:t>.  When we are weak, </a:t>
            </a:r>
            <a:r>
              <a:rPr lang="en-US" sz="2400" b="1" i="1" dirty="0" smtClean="0">
                <a:latin typeface="Cambria" panose="02040503050406030204" pitchFamily="18" charset="0"/>
                <a:ea typeface="Cambria" panose="02040503050406030204" pitchFamily="18" charset="0"/>
              </a:rPr>
              <a:t>Jesus is strong</a:t>
            </a:r>
            <a:r>
              <a:rPr lang="en-US" sz="2400" b="1" dirty="0" smtClean="0">
                <a:latin typeface="Cambria" panose="02040503050406030204" pitchFamily="18" charset="0"/>
                <a:ea typeface="Cambria" panose="02040503050406030204" pitchFamily="18" charset="0"/>
              </a:rPr>
              <a:t>. When we are last, </a:t>
            </a:r>
            <a:r>
              <a:rPr lang="en-US" sz="2400" b="1" i="1" dirty="0" smtClean="0">
                <a:latin typeface="Cambria" panose="02040503050406030204" pitchFamily="18" charset="0"/>
                <a:ea typeface="Cambria" panose="02040503050406030204" pitchFamily="18" charset="0"/>
              </a:rPr>
              <a:t>Jesus is first</a:t>
            </a:r>
            <a:r>
              <a:rPr lang="en-US" sz="2400" b="1" dirty="0" smtClean="0">
                <a:latin typeface="Cambria" panose="02040503050406030204" pitchFamily="18" charset="0"/>
                <a:ea typeface="Cambria" panose="02040503050406030204" pitchFamily="18" charset="0"/>
              </a:rPr>
              <a:t>. When we are dependent, </a:t>
            </a:r>
            <a:r>
              <a:rPr lang="en-US" sz="2400" b="1" i="1" dirty="0" smtClean="0">
                <a:latin typeface="Cambria" panose="02040503050406030204" pitchFamily="18" charset="0"/>
                <a:ea typeface="Cambria" panose="02040503050406030204" pitchFamily="18" charset="0"/>
              </a:rPr>
              <a:t>Jesus is dependable</a:t>
            </a:r>
            <a:r>
              <a:rPr lang="en-US" sz="2400" b="1" dirty="0" smtClean="0">
                <a:latin typeface="Cambria" panose="02040503050406030204" pitchFamily="18" charset="0"/>
                <a:ea typeface="Cambria" panose="02040503050406030204" pitchFamily="18" charset="0"/>
              </a:rPr>
              <a:t>.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When our weaknesses show, people realize it is not the pot that is significant. </a:t>
            </a:r>
          </a:p>
        </p:txBody>
      </p:sp>
    </p:spTree>
    <p:extLst>
      <p:ext uri="{BB962C8B-B14F-4D97-AF65-F5344CB8AC3E}">
        <p14:creationId xmlns="" xmlns:p14="http://schemas.microsoft.com/office/powerpoint/2010/main" val="171528814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4:7-12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06500"/>
            <a:ext cx="8695764" cy="2985433"/>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But </a:t>
            </a:r>
            <a:r>
              <a:rPr lang="en-US" sz="2400" b="1" dirty="0">
                <a:latin typeface="Cambria" panose="02040503050406030204" pitchFamily="18" charset="0"/>
                <a:ea typeface="Cambria" panose="02040503050406030204" pitchFamily="18" charset="0"/>
              </a:rPr>
              <a:t>God’s power within the pot that matters most.  When others see this </a:t>
            </a:r>
            <a:r>
              <a:rPr lang="en-US" sz="2400" b="1" i="1" dirty="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death</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in us, it changes them</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Paul’s reminder of the suffering and the lifestyle of self-surrender he and his follow workers displayed, should have </a:t>
            </a:r>
            <a:r>
              <a:rPr lang="en-US" sz="2400" b="1" i="1" u="sng" dirty="0" smtClean="0">
                <a:latin typeface="Cambria" panose="02040503050406030204" pitchFamily="18" charset="0"/>
                <a:ea typeface="Cambria" panose="02040503050406030204" pitchFamily="18" charset="0"/>
              </a:rPr>
              <a:t>challenged</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changed</a:t>
            </a:r>
            <a:r>
              <a:rPr lang="en-US" sz="2400" b="1" dirty="0" smtClean="0">
                <a:latin typeface="Cambria" panose="02040503050406030204" pitchFamily="18" charset="0"/>
                <a:ea typeface="Cambria" panose="02040503050406030204" pitchFamily="18" charset="0"/>
              </a:rPr>
              <a:t> the Corinthian believers.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Paul says it this way,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Death works in us, but life in you</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4:12</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 xmlns:p14="http://schemas.microsoft.com/office/powerpoint/2010/main" val="269490092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ln>
            <a:noFill/>
          </a:ln>
          <a:effectLst>
            <a:outerShdw blurRad="25400" dist="38100" dir="18600000" algn="bl" rotWithShape="0">
              <a:srgbClr val="FFFF00"/>
            </a:outerShdw>
          </a:effectLst>
        </p:spPr>
        <p:txBody>
          <a:bodyPr wrap="square" anchor="ctr" anchorCtr="0">
            <a:spAutoFit/>
          </a:bodyPr>
          <a:lstStyle/>
          <a:p>
            <a:pPr lvl="0" algn="ctr">
              <a:spcBef>
                <a:spcPct val="0"/>
              </a:spcBef>
              <a:defRPr/>
            </a:pPr>
            <a:r>
              <a:rPr lang="en-US" sz="7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25400" dir="18900000" algn="bl" rotWithShape="0">
                    <a:srgbClr val="FFFF00"/>
                  </a:outerShdw>
                </a:effectLst>
                <a:latin typeface="Britannic Bold" pitchFamily="34" charset="0"/>
              </a:rPr>
              <a:t>Applications</a:t>
            </a:r>
          </a:p>
          <a:p>
            <a:pPr lvl="0" algn="ctr">
              <a:spcBef>
                <a:spcPct val="0"/>
              </a:spcBef>
              <a:defRPr/>
            </a:pPr>
            <a:r>
              <a:rPr lang="en-US"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25400" dir="18900000" algn="bl" rotWithShape="0">
                    <a:srgbClr val="FFFF00"/>
                  </a:outerShdw>
                </a:effectLst>
                <a:latin typeface="Britannic Bold" pitchFamily="34" charset="0"/>
              </a:rPr>
              <a:t>of the</a:t>
            </a:r>
          </a:p>
          <a:p>
            <a:pPr lvl="0" algn="ctr">
              <a:spcBef>
                <a:spcPct val="0"/>
              </a:spcBef>
              <a:defRPr/>
            </a:pPr>
            <a:r>
              <a:rPr lang="en-US" sz="7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25400" dir="18900000" algn="bl" rotWithShape="0">
                    <a:srgbClr val="FFFF00"/>
                  </a:outerShdw>
                </a:effectLst>
                <a:latin typeface="Britannic Bold" pitchFamily="34" charset="0"/>
              </a:rPr>
              <a:t>Lesson</a:t>
            </a:r>
            <a:endParaRPr lang="en-US" sz="8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25400" dir="18900000" algn="bl" rotWithShape="0">
                  <a:srgbClr val="FFFF00"/>
                </a:outerShdw>
              </a:effectLst>
              <a:latin typeface="Britannic Bold" pitchFamily="34" charset="0"/>
            </a:endParaRPr>
          </a:p>
        </p:txBody>
      </p:sp>
      <p:sp>
        <p:nvSpPr>
          <p:cNvPr id="3" name="TextBox 2"/>
          <p:cNvSpPr txBox="1"/>
          <p:nvPr/>
        </p:nvSpPr>
        <p:spPr>
          <a:xfrm>
            <a:off x="228600" y="4419600"/>
            <a:ext cx="8610600" cy="615553"/>
          </a:xfrm>
          <a:prstGeom prst="rect">
            <a:avLst/>
          </a:prstGeom>
          <a:noFill/>
          <a:effectLst>
            <a:outerShdw blurRad="25400" dist="38100" dir="18900000" algn="bl" rotWithShape="0">
              <a:schemeClr val="tx1"/>
            </a:outerShdw>
          </a:effectLst>
        </p:spPr>
        <p:txBody>
          <a:bodyPr wrap="square" rtlCol="0">
            <a:spAutoFit/>
          </a:bodyPr>
          <a:lstStyle/>
          <a:p>
            <a:pPr algn="ctr"/>
            <a:r>
              <a:rPr lang="en-US" sz="3400" b="1" i="1" dirty="0" smtClean="0">
                <a:solidFill>
                  <a:schemeClr val="bg1"/>
                </a:solidFill>
                <a:effectLst>
                  <a:outerShdw blurRad="38100" dist="38100" dir="2700000" algn="tl">
                    <a:srgbClr val="000000">
                      <a:alpha val="43137"/>
                    </a:srgbClr>
                  </a:outerShdw>
                </a:effectLst>
                <a:latin typeface="Constantia" pitchFamily="18" charset="0"/>
              </a:rPr>
              <a:t>Hide It Under a Bushel? No!</a:t>
            </a:r>
            <a:endParaRPr lang="en-US" sz="3400" b="1" i="1"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 xmlns:p14="http://schemas.microsoft.com/office/powerpoint/2010/main"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Hide it under a bushel? No!</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3000"/>
            <a:ext cx="8686800" cy="5216069"/>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In </a:t>
            </a:r>
            <a:r>
              <a:rPr lang="en-US" sz="2400" b="1" dirty="0">
                <a:latin typeface="Cambria" panose="02040503050406030204" pitchFamily="18" charset="0"/>
                <a:ea typeface="Cambria" panose="02040503050406030204" pitchFamily="18" charset="0"/>
              </a:rPr>
              <a:t>closing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400" b="1" dirty="0">
                <a:latin typeface="Cambria" panose="02040503050406030204" pitchFamily="18" charset="0"/>
                <a:ea typeface="Cambria" panose="02040503050406030204" pitchFamily="18" charset="0"/>
              </a:rPr>
              <a:t> says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dirty="0" smtClean="0">
                <a:latin typeface="Cambria" panose="02040503050406030204" pitchFamily="18" charset="0"/>
                <a:ea typeface="Cambria" panose="02040503050406030204" pitchFamily="18" charset="0"/>
              </a:rPr>
              <a:t>The last time I checked, children still like to sing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This Little Light of Mine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in Sunday school – hand motions and all. </a:t>
            </a:r>
            <a:endParaRPr lang="en-US" sz="2400" dirty="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What a great way to instill in the hearts and minds of our little ones the passion to let the light of the gospel shine through our lives: </a:t>
            </a:r>
          </a:p>
          <a:p>
            <a:pPr indent="457200">
              <a:spcAft>
                <a:spcPts val="1200"/>
              </a:spcAft>
              <a:tabLst>
                <a:tab pos="457200" algn="l"/>
              </a:tabLst>
            </a:pP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Hide it under a bushel?  No!  I’m going to let it shine!</a:t>
            </a:r>
            <a:r>
              <a:rPr lang="en-US" sz="2400" b="1" i="1" dirty="0" smtClean="0">
                <a:latin typeface="Cambria" panose="02040503050406030204" pitchFamily="18" charset="0"/>
                <a:ea typeface="Cambria" panose="02040503050406030204" pitchFamily="18" charset="0"/>
              </a:rPr>
              <a:t>” </a:t>
            </a:r>
          </a:p>
          <a:p>
            <a:pPr indent="457200">
              <a:spcAft>
                <a:spcPts val="1200"/>
              </a:spcAft>
              <a:tabLst>
                <a:tab pos="57150" algn="l"/>
                <a:tab pos="171450" algn="l"/>
                <a:tab pos="457200" algn="l"/>
              </a:tabLst>
            </a:pPr>
            <a:r>
              <a:rPr lang="en-US" sz="2400" b="1" dirty="0" smtClean="0">
                <a:latin typeface="Cambria" panose="02040503050406030204" pitchFamily="18" charset="0"/>
                <a:ea typeface="Cambria" panose="02040503050406030204" pitchFamily="18" charset="0"/>
              </a:rPr>
              <a:t>Here, in our lesson, the same idea stands behind Paul’s principles for Spirit-empowered, Christ-centered ministry. </a:t>
            </a:r>
          </a:p>
          <a:p>
            <a:pPr indent="457200">
              <a:spcAft>
                <a:spcPts val="1200"/>
              </a:spcAft>
              <a:tabLst>
                <a:tab pos="57150" algn="l"/>
                <a:tab pos="171450" algn="l"/>
                <a:tab pos="457200" algn="l"/>
              </a:tabLst>
            </a:pPr>
            <a:r>
              <a:rPr lang="en-US" sz="2400" b="1" dirty="0" smtClean="0">
                <a:latin typeface="Cambria" panose="02040503050406030204" pitchFamily="18" charset="0"/>
                <a:ea typeface="Cambria" panose="02040503050406030204" pitchFamily="18" charset="0"/>
              </a:rPr>
              <a:t>That the light of the message of salvation shines from the pitiful pots of our mortal lives.  We as minister don’t hide the pots under a bushel.  We let the light shine out of them.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Hide it under a bushel? No!</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979468"/>
            <a:ext cx="8686800" cy="5775940"/>
          </a:xfrm>
          <a:prstGeom prst="rect">
            <a:avLst/>
          </a:prstGeom>
          <a:noFill/>
          <a:effectLst/>
        </p:spPr>
        <p:txBody>
          <a:bodyPr wrap="square" rtlCol="0">
            <a:spAutoFit/>
          </a:bodyPr>
          <a:lstStyle/>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We don’t let Satan hijack the pot and paint it with his worldly designs to distract people from its glorious content. We let the glory of the gospel shine through.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We don’t let our trials and tribulations drive us to despair and cause us to surrender the battle. We let the light shine until Jesus comes. </a:t>
            </a:r>
          </a:p>
          <a:p>
            <a:pPr indent="457200">
              <a:spcAft>
                <a:spcPts val="1000"/>
              </a:spcAft>
              <a:tabLst>
                <a:tab pos="57150" algn="l"/>
                <a:tab pos="171450" algn="l"/>
                <a:tab pos="457200" algn="l"/>
              </a:tabLst>
            </a:pPr>
            <a:r>
              <a:rPr lang="en-US" sz="2400" b="1" dirty="0" smtClean="0">
                <a:latin typeface="Cambria" panose="02040503050406030204" pitchFamily="18" charset="0"/>
                <a:ea typeface="Cambria" panose="02040503050406030204" pitchFamily="18" charset="0"/>
              </a:rPr>
              <a:t>To </a:t>
            </a:r>
            <a:r>
              <a:rPr lang="en-US" sz="2400" b="1" dirty="0">
                <a:latin typeface="Cambria" panose="02040503050406030204" pitchFamily="18" charset="0"/>
                <a:ea typeface="Cambria" panose="02040503050406030204" pitchFamily="18" charset="0"/>
              </a:rPr>
              <a:t>help us understand and apply our </a:t>
            </a:r>
            <a:r>
              <a:rPr lang="en-US" sz="2400" b="1" dirty="0" smtClean="0">
                <a:latin typeface="Cambria" panose="02040503050406030204" pitchFamily="18" charset="0"/>
                <a:ea typeface="Cambria" panose="02040503050406030204" pitchFamily="18" charset="0"/>
              </a:rPr>
              <a:t>lesson, Swindoll offers </a:t>
            </a:r>
            <a:r>
              <a:rPr lang="en-US" sz="2400" b="1" i="1" u="sng" dirty="0" smtClean="0">
                <a:latin typeface="Cambria" panose="02040503050406030204" pitchFamily="18" charset="0"/>
                <a:ea typeface="Cambria" panose="02040503050406030204" pitchFamily="18" charset="0"/>
              </a:rPr>
              <a:t>two</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warnings</a:t>
            </a:r>
            <a:r>
              <a:rPr lang="en-US" sz="2400" b="1" dirty="0" smtClean="0">
                <a:latin typeface="Cambria" panose="02040503050406030204" pitchFamily="18" charset="0"/>
                <a:ea typeface="Cambria" panose="02040503050406030204" pitchFamily="18" charset="0"/>
              </a:rPr>
              <a:t> and a few ministry questions. </a:t>
            </a:r>
          </a:p>
          <a:p>
            <a:pPr indent="457200">
              <a:spcAft>
                <a:spcPts val="1000"/>
              </a:spcAft>
              <a:tabLst>
                <a:tab pos="57150" algn="l"/>
                <a:tab pos="171450" algn="l"/>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 Warning </a:t>
            </a:r>
            <a:r>
              <a:rPr lang="en-US" sz="2400" b="1" dirty="0" smtClean="0">
                <a:latin typeface="Cambria" panose="02040503050406030204" pitchFamily="18" charset="0"/>
                <a:ea typeface="Cambria" panose="02040503050406030204" pitchFamily="18" charset="0"/>
              </a:rPr>
              <a:t>– Don’t rush through the questions. If you meditate on them, the Spirit will use them to transform you. So think carefully. </a:t>
            </a:r>
          </a:p>
          <a:p>
            <a:pPr indent="457200">
              <a:spcAft>
                <a:spcPts val="1000"/>
              </a:spcAft>
              <a:tabLst>
                <a:tab pos="57150" algn="l"/>
                <a:tab pos="171450" algn="l"/>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 Warning </a:t>
            </a:r>
            <a:r>
              <a:rPr lang="en-US" sz="2400" b="1" dirty="0" smtClean="0">
                <a:latin typeface="Cambria" panose="02040503050406030204" pitchFamily="18" charset="0"/>
                <a:ea typeface="Cambria" panose="02040503050406030204" pitchFamily="18" charset="0"/>
              </a:rPr>
              <a:t>– Don’t use these principles to judge the ministries of others. Instead, apply them to your own Christian walk and ministry.</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2105845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Hide it under a bushel? No!</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66800"/>
            <a:ext cx="8686800" cy="5037276"/>
          </a:xfrm>
          <a:prstGeom prst="rect">
            <a:avLst/>
          </a:prstGeom>
          <a:noFill/>
          <a:effectLst/>
        </p:spPr>
        <p:txBody>
          <a:bodyPr wrap="square" rtlCol="0">
            <a:spAutoFit/>
          </a:bodyPr>
          <a:lstStyle/>
          <a:p>
            <a:pPr indent="457200">
              <a:spcAft>
                <a:spcPts val="10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 set of questions: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How do you live up to Paul’s example of a faithful, effective minister of the gospel?</a:t>
            </a:r>
          </a:p>
          <a:p>
            <a:pPr indent="457200">
              <a:spcAft>
                <a:spcPts val="1000"/>
              </a:spcAft>
              <a:tabLst>
                <a:tab pos="57150" algn="l"/>
                <a:tab pos="171450" algn="l"/>
                <a:tab pos="457200" algn="l"/>
              </a:tabLst>
            </a:pPr>
            <a:r>
              <a:rPr lang="en-US" sz="2400" b="1" dirty="0" smtClean="0">
                <a:latin typeface="Cambria" panose="02040503050406030204" pitchFamily="18" charset="0"/>
                <a:ea typeface="Cambria" panose="02040503050406030204" pitchFamily="18" charset="0"/>
              </a:rPr>
              <a:t>Do you exhibit an abundance of mercy?  A consistent stability?  A rejection of deceit?  An unwillingness to resort to manipulative gimmicks? </a:t>
            </a:r>
          </a:p>
          <a:p>
            <a:pPr indent="457200">
              <a:spcAft>
                <a:spcPts val="1000"/>
              </a:spcAft>
              <a:tabLst>
                <a:tab pos="57150" algn="l"/>
                <a:tab pos="171450" algn="l"/>
                <a:tab pos="457200" algn="l"/>
              </a:tabLst>
            </a:pPr>
            <a:r>
              <a:rPr lang="en-US" sz="2400" b="1" dirty="0" smtClean="0">
                <a:latin typeface="Cambria" panose="02040503050406030204" pitchFamily="18" charset="0"/>
                <a:ea typeface="Cambria" panose="02040503050406030204" pitchFamily="18" charset="0"/>
              </a:rPr>
              <a:t>A refusal to mishandle Scripture?  A steadfast submission to Christ’s lordship?  A devotion to keeping the focus on the person and the work of Christ and not on yourself?</a:t>
            </a:r>
          </a:p>
          <a:p>
            <a:pPr indent="457200">
              <a:spcAft>
                <a:spcPts val="1000"/>
              </a:spcAft>
              <a:tabLst>
                <a:tab pos="57150" algn="l"/>
                <a:tab pos="171450" algn="l"/>
                <a:tab pos="457200" algn="l"/>
              </a:tabLst>
            </a:pPr>
            <a:r>
              <a:rPr lang="en-US" sz="2400" b="1" dirty="0" smtClean="0">
                <a:latin typeface="Cambria" panose="02040503050406030204" pitchFamily="18" charset="0"/>
                <a:ea typeface="Cambria" panose="02040503050406030204" pitchFamily="18" charset="0"/>
              </a:rPr>
              <a:t>Are the leaders and mentors in you life exhibiting these qualities, or have they adorned their earthen vessels so much that the message is being obscured?</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4319979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Hide it under a bushel? No!</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58119"/>
            <a:ext cx="8686800" cy="5165517"/>
          </a:xfrm>
          <a:prstGeom prst="rect">
            <a:avLst/>
          </a:prstGeom>
          <a:noFill/>
          <a:effectLst/>
        </p:spPr>
        <p:txBody>
          <a:bodyPr wrap="square" rtlCol="0">
            <a:spAutoFit/>
          </a:bodyPr>
          <a:lstStyle/>
          <a:p>
            <a:pPr indent="457200">
              <a:spcAft>
                <a:spcPts val="10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 set of questions: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How brightly does your light shine before other?  Do you avoid spiritual topics for fear of your own inadequacies? </a:t>
            </a:r>
          </a:p>
          <a:p>
            <a:pPr indent="457200">
              <a:spcAft>
                <a:spcPts val="1000"/>
              </a:spcAft>
              <a:tabLst>
                <a:tab pos="57150" algn="l"/>
                <a:tab pos="171450" algn="l"/>
                <a:tab pos="457200" algn="l"/>
              </a:tabLst>
            </a:pPr>
            <a:r>
              <a:rPr lang="en-US" sz="2400" b="1" dirty="0" smtClean="0">
                <a:latin typeface="Cambria" panose="02040503050406030204" pitchFamily="18" charset="0"/>
                <a:ea typeface="Cambria" panose="02040503050406030204" pitchFamily="18" charset="0"/>
              </a:rPr>
              <a:t>Do you change the subject went your personal faith and convictions come up?  Does your lifestyle reflect the purity of the gospel or the filthiness of the world?</a:t>
            </a:r>
          </a:p>
          <a:p>
            <a:pPr indent="457200">
              <a:spcAft>
                <a:spcPts val="1000"/>
              </a:spcAft>
              <a:tabLst>
                <a:tab pos="57150" algn="l"/>
                <a:tab pos="171450" algn="l"/>
                <a:tab pos="457200" algn="l"/>
              </a:tabLst>
            </a:pPr>
            <a:r>
              <a:rPr lang="en-US" sz="2400" b="1" dirty="0" smtClean="0">
                <a:latin typeface="Cambria" panose="02040503050406030204" pitchFamily="18" charset="0"/>
                <a:ea typeface="Cambria" panose="02040503050406030204" pitchFamily="18" charset="0"/>
              </a:rPr>
              <a:t>In short, how brightly does your light shine from the earthen vessel to which it has been entrusted.  </a:t>
            </a:r>
          </a:p>
          <a:p>
            <a:pPr indent="457200">
              <a:spcAft>
                <a:spcPts val="1000"/>
              </a:spcAft>
              <a:tabLst>
                <a:tab pos="57150" algn="l"/>
                <a:tab pos="171450" algn="l"/>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set of questions: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p>
          <a:p>
            <a:pPr indent="457200">
              <a:spcAft>
                <a:spcPts val="1000"/>
              </a:spcAft>
              <a:tabLst>
                <a:tab pos="57150" algn="l"/>
                <a:tab pos="171450" algn="l"/>
                <a:tab pos="457200" algn="l"/>
              </a:tabLst>
            </a:pPr>
            <a:r>
              <a:rPr lang="en-US" sz="2400" b="1" dirty="0" smtClean="0">
                <a:latin typeface="Cambria" panose="02040503050406030204" pitchFamily="18" charset="0"/>
                <a:ea typeface="Cambria" panose="02040503050406030204" pitchFamily="18" charset="0"/>
              </a:rPr>
              <a:t>Have you let the cracks, chips, and scratches on your earthen vessel distract you from keeping your own focus on the message?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1264561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Hide it under a bushel? No!</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66800"/>
            <a:ext cx="8686800" cy="4909036"/>
          </a:xfrm>
          <a:prstGeom prst="rect">
            <a:avLst/>
          </a:prstGeom>
          <a:noFill/>
          <a:effectLst/>
        </p:spPr>
        <p:txBody>
          <a:bodyPr wrap="square" rtlCol="0">
            <a:spAutoFit/>
          </a:bodyPr>
          <a:lstStyle/>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In </a:t>
            </a:r>
            <a:r>
              <a:rPr lang="en-US" sz="2400" b="1" dirty="0">
                <a:latin typeface="Cambria" panose="02040503050406030204" pitchFamily="18" charset="0"/>
                <a:ea typeface="Cambria" panose="02040503050406030204" pitchFamily="18" charset="0"/>
              </a:rPr>
              <a:t>fact, through our imperfections Christ is seen most clearly.  </a:t>
            </a:r>
            <a:r>
              <a:rPr lang="en-US" sz="2400" b="1" dirty="0" smtClean="0">
                <a:latin typeface="Cambria" panose="02040503050406030204" pitchFamily="18" charset="0"/>
                <a:ea typeface="Cambria" panose="02040503050406030204" pitchFamily="18" charset="0"/>
              </a:rPr>
              <a:t>Think of your own particular imperfections, scars, and challenges. </a:t>
            </a:r>
          </a:p>
          <a:p>
            <a:pPr indent="457200">
              <a:spcAft>
                <a:spcPts val="1000"/>
              </a:spcAft>
              <a:tabLst>
                <a:tab pos="457200" algn="l"/>
              </a:tabLst>
            </a:pPr>
            <a:r>
              <a:rPr lang="en-US" sz="2400" b="1" dirty="0" smtClean="0">
                <a:latin typeface="Cambria" panose="02040503050406030204" pitchFamily="18" charset="0"/>
                <a:ea typeface="Cambria" panose="02040503050406030204" pitchFamily="18" charset="0"/>
              </a:rPr>
              <a:t>How can they be used to point to Christ’s grace, mercy, and power?  Think about times in your life when you were most broken.  How has God used them to influence others? </a:t>
            </a:r>
          </a:p>
          <a:p>
            <a:pPr indent="457200">
              <a:spcAft>
                <a:spcPts val="1000"/>
              </a:spcAft>
              <a:tabLst>
                <a:tab pos="57150" algn="l"/>
                <a:tab pos="171450" algn="l"/>
                <a:tab pos="457200" algn="l"/>
              </a:tabLst>
            </a:pPr>
            <a:r>
              <a:rPr lang="en-US" sz="2400" b="1" dirty="0" smtClean="0">
                <a:latin typeface="Cambria" panose="02040503050406030204" pitchFamily="18" charset="0"/>
                <a:ea typeface="Cambria" panose="02040503050406030204" pitchFamily="18" charset="0"/>
              </a:rPr>
              <a:t>Do you want to let your light shine before others?  Make an impact in your work?  Reach your school?  Touch your neighbors?  Heal your family?</a:t>
            </a:r>
          </a:p>
          <a:p>
            <a:pPr indent="457200">
              <a:spcAft>
                <a:spcPts val="1000"/>
              </a:spcAft>
              <a:tabLst>
                <a:tab pos="57150" algn="l"/>
                <a:tab pos="171450" algn="l"/>
                <a:tab pos="457200" algn="l"/>
              </a:tabLst>
            </a:pPr>
            <a:r>
              <a:rPr lang="en-US" sz="2400" b="1" dirty="0" smtClean="0">
                <a:latin typeface="Cambria" panose="02040503050406030204" pitchFamily="18" charset="0"/>
                <a:ea typeface="Cambria" panose="02040503050406030204" pitchFamily="18" charset="0"/>
              </a:rPr>
              <a:t>Then take the lid off your jar of clay and let the light of the glory of the gospel of Christ shine out of and through even the cracks of your broken life.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8465616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04800" y="1219200"/>
            <a:ext cx="8610600" cy="5155257"/>
          </a:xfrm>
          <a:prstGeom prst="rect">
            <a:avLst/>
          </a:prstGeom>
          <a:noFill/>
          <a:effectLst/>
        </p:spPr>
        <p:txBody>
          <a:bodyPr wrap="square" rtlCol="0">
            <a:spAutoFit/>
          </a:bodyPr>
          <a:lstStyle/>
          <a:p>
            <a:pPr marL="640080" lvl="1" indent="-457200">
              <a:buFont typeface="+mj-lt"/>
              <a:buAutoNum type="arabicParenR" startAt="2"/>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Ministry of Reconciliation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4:1-5:21).</a:t>
            </a:r>
          </a:p>
          <a:p>
            <a:pPr marL="640080" lvl="1" indent="-457200">
              <a:buFont typeface="+mj-lt"/>
              <a:buAutoNum type="arabicParenR" startAt="2"/>
            </a:pPr>
            <a:endPar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640080" lvl="1" indent="-457200">
              <a:buFont typeface="+mj-lt"/>
              <a:buAutoNum type="arabicParenR" startAt="2"/>
            </a:pPr>
            <a:endPar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640080" indent="-457200">
              <a:spcBef>
                <a:spcPts val="600"/>
              </a:spcBef>
              <a:spcAft>
                <a:spcPts val="600"/>
              </a:spcAft>
              <a:buFont typeface="+mj-lt"/>
              <a:buAutoNum type="arabicParenR" startAt="3"/>
              <a:tabLst>
                <a:tab pos="115888" algn="l"/>
              </a:tabLst>
            </a:pP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Realistic Picture of Ministry (6:1-7:16). </a:t>
            </a:r>
            <a:r>
              <a:rPr lang="en-US" sz="2400" b="1" dirty="0" smtClean="0">
                <a:latin typeface="Cambria" panose="02040503050406030204" pitchFamily="18" charset="0"/>
                <a:ea typeface="Cambria" panose="02040503050406030204" pitchFamily="18" charset="0"/>
              </a:rPr>
              <a:t> </a:t>
            </a:r>
          </a:p>
          <a:p>
            <a:pPr marL="640080" indent="-457200">
              <a:spcBef>
                <a:spcPts val="600"/>
              </a:spcBef>
              <a:spcAft>
                <a:spcPts val="600"/>
              </a:spcAft>
              <a:buFont typeface="+mj-lt"/>
              <a:buAutoNum type="arabicParenR" startAt="3"/>
              <a:tabLst>
                <a:tab pos="115888" algn="l"/>
              </a:tabLst>
            </a:pPr>
            <a:endParaRPr lang="en-US" sz="1000" b="1" dirty="0" smtClean="0">
              <a:latin typeface="Cambria" panose="02040503050406030204" pitchFamily="18" charset="0"/>
              <a:ea typeface="Cambria" panose="02040503050406030204" pitchFamily="18" charset="0"/>
            </a:endParaRPr>
          </a:p>
          <a:p>
            <a:pPr marL="640080" indent="-457200">
              <a:spcBef>
                <a:spcPts val="600"/>
              </a:spcBef>
              <a:spcAft>
                <a:spcPts val="600"/>
              </a:spcAft>
              <a:buFont typeface="+mj-lt"/>
              <a:buAutoNum type="arabicParenR" startAt="3"/>
              <a:tabLst>
                <a:tab pos="115888" algn="l"/>
              </a:tabLst>
            </a:pPr>
            <a:r>
              <a:rPr lang="en-US" sz="2400" b="1" dirty="0" smtClean="0">
                <a:latin typeface="Cambria" panose="02040503050406030204" pitchFamily="18" charset="0"/>
                <a:ea typeface="Cambria" panose="02040503050406030204" pitchFamily="18" charset="0"/>
              </a:rPr>
              <a:t>The Self-Sacrificial Ministry  (</a:t>
            </a:r>
            <a:r>
              <a:rPr lang="en-US" sz="2400" b="1" dirty="0">
                <a:latin typeface="Cambria" panose="02040503050406030204" pitchFamily="18" charset="0"/>
                <a:ea typeface="Cambria" panose="02040503050406030204" pitchFamily="18" charset="0"/>
              </a:rPr>
              <a:t>8:1-9:15). </a:t>
            </a:r>
            <a:endParaRPr lang="en-US" sz="2400" b="1" dirty="0" smtClean="0">
              <a:latin typeface="Cambria" panose="02040503050406030204" pitchFamily="18" charset="0"/>
              <a:ea typeface="Cambria" panose="02040503050406030204" pitchFamily="18" charset="0"/>
            </a:endParaRPr>
          </a:p>
          <a:p>
            <a:pPr marL="640080" indent="-457200">
              <a:spcBef>
                <a:spcPts val="600"/>
              </a:spcBef>
              <a:spcAft>
                <a:spcPts val="600"/>
              </a:spcAft>
              <a:buFont typeface="+mj-lt"/>
              <a:buAutoNum type="arabicParenR" startAt="3"/>
              <a:tabLst>
                <a:tab pos="115888" algn="l"/>
              </a:tabLst>
            </a:pPr>
            <a:endParaRPr lang="en-US" sz="1000" b="1" dirty="0" smtClean="0">
              <a:latin typeface="Cambria" panose="02040503050406030204" pitchFamily="18" charset="0"/>
              <a:ea typeface="Cambria" panose="02040503050406030204" pitchFamily="18" charset="0"/>
            </a:endParaRPr>
          </a:p>
          <a:p>
            <a:pPr marL="640080" indent="-457200">
              <a:spcBef>
                <a:spcPts val="600"/>
              </a:spcBef>
              <a:spcAft>
                <a:spcPts val="600"/>
              </a:spcAft>
              <a:buFont typeface="+mj-lt"/>
              <a:buAutoNum type="arabicParenR" startAt="3"/>
              <a:tabLst>
                <a:tab pos="115888" algn="l"/>
              </a:tabLst>
            </a:pP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True Apostolic  Ministry  (10:1-13:14</a:t>
            </a:r>
            <a:r>
              <a:rPr lang="en-US" sz="2400" b="1" dirty="0" smtClean="0">
                <a:latin typeface="Cambria" panose="02040503050406030204" pitchFamily="18" charset="0"/>
                <a:ea typeface="Cambria" panose="02040503050406030204" pitchFamily="18" charset="0"/>
              </a:rPr>
              <a:t>).</a:t>
            </a:r>
          </a:p>
          <a:p>
            <a:pPr marL="690563" indent="-519113">
              <a:spcBef>
                <a:spcPts val="600"/>
              </a:spcBef>
              <a:spcAft>
                <a:spcPts val="600"/>
              </a:spcAft>
              <a:buFont typeface="+mj-lt"/>
              <a:buAutoNum type="arabicParenR" startAt="3"/>
              <a:tabLst>
                <a:tab pos="115888" algn="l"/>
              </a:tabLst>
            </a:pPr>
            <a:endParaRPr lang="en-US" sz="800" b="1" dirty="0" smtClean="0">
              <a:latin typeface="Cambria" panose="02040503050406030204" pitchFamily="18" charset="0"/>
              <a:ea typeface="Cambria" panose="02040503050406030204" pitchFamily="18" charset="0"/>
            </a:endParaRPr>
          </a:p>
          <a:p>
            <a:pPr marL="171450">
              <a:spcBef>
                <a:spcPts val="600"/>
              </a:spcBef>
              <a:spcAft>
                <a:spcPts val="600"/>
              </a:spcAft>
              <a:tabLst>
                <a:tab pos="115888" algn="l"/>
                <a:tab pos="457200" algn="l"/>
                <a:tab pos="798513" algn="l"/>
              </a:tabLst>
            </a:pPr>
            <a:r>
              <a:rPr lang="en-US" sz="2400" b="1" dirty="0" smtClean="0">
                <a:latin typeface="Cambria" panose="02040503050406030204" pitchFamily="18" charset="0"/>
                <a:ea typeface="Cambria" panose="02040503050406030204" pitchFamily="18" charset="0"/>
              </a:rPr>
              <a:t>	    In this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 Section</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Ministry of  Reconciliation</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Paul </a:t>
            </a:r>
            <a:r>
              <a:rPr lang="en-US" sz="2400" b="1" dirty="0" smtClean="0">
                <a:latin typeface="Cambria" panose="02040503050406030204" pitchFamily="18" charset="0"/>
                <a:ea typeface="Cambria" panose="02040503050406030204" pitchFamily="18" charset="0"/>
              </a:rPr>
              <a:t>explains how God </a:t>
            </a:r>
            <a:r>
              <a:rPr lang="en-US" sz="2400" b="1" dirty="0">
                <a:latin typeface="Cambria" panose="02040503050406030204" pitchFamily="18" charset="0"/>
                <a:ea typeface="Cambria" panose="02040503050406030204" pitchFamily="18" charset="0"/>
              </a:rPr>
              <a:t>uses earthen vessels fashioned from clay, and filled with His </a:t>
            </a:r>
            <a:r>
              <a:rPr lang="en-US" sz="2400" b="1" dirty="0" smtClean="0">
                <a:latin typeface="Cambria" panose="02040503050406030204" pitchFamily="18" charset="0"/>
                <a:ea typeface="Cambria" panose="02040503050406030204" pitchFamily="18" charset="0"/>
              </a:rPr>
              <a:t>Spirit </a:t>
            </a:r>
            <a:r>
              <a:rPr lang="en-US" sz="2400" b="1" dirty="0">
                <a:latin typeface="Cambria" panose="02040503050406030204" pitchFamily="18" charset="0"/>
                <a:ea typeface="Cambria" panose="02040503050406030204" pitchFamily="18" charset="0"/>
              </a:rPr>
              <a:t>to carry out </a:t>
            </a:r>
            <a:r>
              <a:rPr lang="en-US" sz="2400" b="1" dirty="0" smtClean="0">
                <a:latin typeface="Cambria" panose="02040503050406030204" pitchFamily="18" charset="0"/>
                <a:ea typeface="Cambria" panose="02040503050406030204" pitchFamily="18" charset="0"/>
              </a:rPr>
              <a:t>this work  of reconciling the world, through Christ Jesus, back to Himself. </a:t>
            </a:r>
            <a:r>
              <a:rPr lang="en-US" sz="2400" b="1" i="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04800"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11486115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1000"/>
                                        <p:tgtEl>
                                          <p:spTgt spid="5">
                                            <p:txEl>
                                              <p:pRg st="3" end="3"/>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wipe(left)">
                                      <p:cBhvr>
                                        <p:cTn id="15" dur="1000"/>
                                        <p:tgtEl>
                                          <p:spTgt spid="5">
                                            <p:txEl>
                                              <p:pRg st="5" end="5"/>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5">
                                            <p:txEl>
                                              <p:pRg st="7" end="7"/>
                                            </p:txEl>
                                          </p:spTgt>
                                        </p:tgtEl>
                                        <p:attrNameLst>
                                          <p:attrName>style.visibility</p:attrName>
                                        </p:attrNameLst>
                                      </p:cBhvr>
                                      <p:to>
                                        <p:strVal val="visible"/>
                                      </p:to>
                                    </p:set>
                                    <p:animEffect transition="in" filter="wipe(left)">
                                      <p:cBhvr>
                                        <p:cTn id="18" dur="1000"/>
                                        <p:tgtEl>
                                          <p:spTgt spid="5">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animEffect transition="in" filter="wipe(left)">
                                      <p:cBhvr>
                                        <p:cTn id="23"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447800" y="914400"/>
            <a:ext cx="6172200" cy="5350042"/>
          </a:xfrm>
          <a:prstGeom prst="rect">
            <a:avLst/>
          </a:prstGeom>
          <a:ln>
            <a:noFill/>
          </a:ln>
          <a:effectLst>
            <a:outerShdw blurRad="190500" algn="tl" rotWithShape="0">
              <a:srgbClr val="000000">
                <a:alpha val="70000"/>
              </a:srgbClr>
            </a:outerShdw>
          </a:effectLst>
        </p:spPr>
      </p:pic>
      <p:pic>
        <p:nvPicPr>
          <p:cNvPr id="6" name="Picture 5" descr="Photo of Jesus2.jpg"/>
          <p:cNvPicPr>
            <a:picLocks noChangeAspect="1"/>
          </p:cNvPicPr>
          <p:nvPr/>
        </p:nvPicPr>
        <p:blipFill>
          <a:blip r:embed="rId3" cstate="print"/>
          <a:srcRect t="2051" b="14872"/>
          <a:stretch>
            <a:fillRect/>
          </a:stretch>
        </p:blipFill>
        <p:spPr>
          <a:xfrm>
            <a:off x="1371600" y="228600"/>
            <a:ext cx="6324600" cy="6409592"/>
          </a:xfrm>
          <a:prstGeom prst="rect">
            <a:avLst/>
          </a:prstGeom>
          <a:ln>
            <a:noFill/>
          </a:ln>
          <a:effectLst>
            <a:outerShdw blurRad="190500" algn="tl" rotWithShape="0">
              <a:srgbClr val="000000">
                <a:alpha val="70000"/>
              </a:srgbClr>
            </a:outerShdw>
          </a:effectLst>
        </p:spPr>
      </p:pic>
      <p:sp>
        <p:nvSpPr>
          <p:cNvPr id="5" name="TextBox 4"/>
          <p:cNvSpPr txBox="1"/>
          <p:nvPr/>
        </p:nvSpPr>
        <p:spPr>
          <a:xfrm>
            <a:off x="533400" y="5105400"/>
            <a:ext cx="7848600" cy="584775"/>
          </a:xfrm>
          <a:prstGeom prst="rect">
            <a:avLst/>
          </a:prstGeom>
          <a:noFill/>
          <a:effectLst>
            <a:outerShdw blurRad="12700" dist="25400" dir="19200000" algn="bl" rotWithShape="0">
              <a:schemeClr val="tx1"/>
            </a:outerShdw>
          </a:effectLst>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“Powerful  Preaching  in  Pitiful  Pots”</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6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CF2D4"/>
        </a:solidFill>
        <a:effectLst/>
      </p:bgPr>
    </p:bg>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349BA6"/>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20 March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Second Corinthians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298543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a:t>
            </a:r>
            <a:r>
              <a:rPr lang="en-US" sz="3000" b="1" dirty="0" err="1" smtClean="0">
                <a:solidFill>
                  <a:srgbClr val="FF0000"/>
                </a:solidFill>
                <a:latin typeface="Britannic Bold" pitchFamily="34" charset="0"/>
              </a:rPr>
              <a:t>NKJV</a:t>
            </a:r>
            <a:r>
              <a:rPr lang="en-US" sz="3000" b="1" dirty="0" smtClean="0">
                <a:solidFill>
                  <a:srgbClr val="FF0000"/>
                </a:solidFill>
                <a:latin typeface="Britannic Bold" pitchFamily="34" charset="0"/>
              </a:rPr>
              <a:t> and in one other versions of the Bible, i.e., </a:t>
            </a:r>
            <a:r>
              <a:rPr lang="en-US" sz="3000" b="1" dirty="0" err="1" smtClean="0">
                <a:solidFill>
                  <a:srgbClr val="FF0000"/>
                </a:solidFill>
                <a:latin typeface="Britannic Bold" pitchFamily="34" charset="0"/>
              </a:rPr>
              <a:t>KJV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NRSV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NIV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CEV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etc</a:t>
            </a:r>
            <a:r>
              <a:rPr lang="en-US" sz="3000" b="1" dirty="0" smtClean="0">
                <a:solidFill>
                  <a:srgbClr val="FF0000"/>
                </a:solidFill>
                <a:latin typeface="Britannic Bold" pitchFamily="34" charset="0"/>
              </a:rPr>
              <a:t>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4:13 – 18                                </a:t>
            </a:r>
          </a:p>
          <a:p>
            <a:pPr marL="274320" indent="-274320" algn="ctr">
              <a:spcAft>
                <a:spcPts val="12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“The Right Focus”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2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2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2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a:t>
            </a:r>
            <a:r>
              <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04800" y="1143000"/>
            <a:ext cx="8525435" cy="5309146"/>
          </a:xfrm>
          <a:prstGeom prst="rect">
            <a:avLst/>
          </a:prstGeom>
          <a:noFill/>
          <a:effectLst/>
        </p:spPr>
        <p:txBody>
          <a:bodyPr wrap="square" rtlCol="0">
            <a:spAutoFit/>
          </a:bodyPr>
          <a:lstStyle/>
          <a:p>
            <a:pPr>
              <a:tabLst>
                <a:tab pos="457200" algn="l"/>
              </a:tabLst>
            </a:pPr>
            <a:r>
              <a:rPr lang="en-US" sz="2300" b="1" dirty="0" smtClean="0">
                <a:latin typeface="Cambria" panose="02040503050406030204" pitchFamily="18" charset="0"/>
                <a:ea typeface="Cambria" panose="02040503050406030204" pitchFamily="18" charset="0"/>
              </a:rPr>
              <a:t>	In these lessons we learn </a:t>
            </a:r>
            <a:r>
              <a:rPr lang="en-US" sz="2300" b="1" dirty="0">
                <a:latin typeface="Cambria" panose="02040503050406030204" pitchFamily="18" charset="0"/>
                <a:ea typeface="Cambria" panose="02040503050406030204" pitchFamily="18" charset="0"/>
              </a:rPr>
              <a:t>exactly what we are called and equipped to </a:t>
            </a:r>
            <a:r>
              <a:rPr lang="en-US" sz="2300" b="1" dirty="0" smtClean="0">
                <a:latin typeface="Cambria" panose="02040503050406030204" pitchFamily="18" charset="0"/>
                <a:ea typeface="Cambria" panose="02040503050406030204" pitchFamily="18" charset="0"/>
              </a:rPr>
              <a:t>do, to embrace authentic Christianity and encourage authentic ministry. </a:t>
            </a:r>
          </a:p>
          <a:p>
            <a:pPr>
              <a:tabLst>
                <a:tab pos="457200" algn="l"/>
              </a:tabLst>
            </a:pPr>
            <a:endParaRPr lang="en-US" sz="1000" b="1" dirty="0">
              <a:latin typeface="Cambria" panose="02040503050406030204" pitchFamily="18" charset="0"/>
              <a:ea typeface="Cambria" panose="02040503050406030204" pitchFamily="18" charset="0"/>
            </a:endParaRPr>
          </a:p>
          <a:p>
            <a:pPr marL="457200" indent="-287338">
              <a:buClr>
                <a:schemeClr val="tx1"/>
              </a:buClr>
              <a:buSzPct val="80000"/>
              <a:buFont typeface="Wingdings" pitchFamily="2" charset="2"/>
              <a:buChar char="Ø"/>
              <a:tabLst>
                <a:tab pos="457200" algn="l"/>
              </a:tabLst>
            </a:pPr>
            <a:r>
              <a:rPr lang="en-US" sz="2300" b="1" dirty="0" smtClean="0">
                <a:latin typeface="Cambria" panose="02040503050406030204" pitchFamily="18" charset="0"/>
                <a:ea typeface="Cambria" panose="02040503050406030204" pitchFamily="18" charset="0"/>
              </a:rPr>
              <a:t>We are earthen vessels, fashioned from clay, used to hold God’s priceless treasures (</a:t>
            </a:r>
            <a:r>
              <a:rPr lang="en-US" sz="23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4:7-12</a:t>
            </a:r>
            <a:r>
              <a:rPr lang="en-US" sz="2300" b="1" dirty="0" smtClean="0">
                <a:latin typeface="Cambria" panose="02040503050406030204" pitchFamily="18" charset="0"/>
                <a:ea typeface="Cambria" panose="02040503050406030204" pitchFamily="18" charset="0"/>
              </a:rPr>
              <a:t>). </a:t>
            </a:r>
          </a:p>
          <a:p>
            <a:pPr marL="169862">
              <a:buClr>
                <a:schemeClr val="tx1"/>
              </a:buClr>
              <a:buSzPct val="80000"/>
              <a:buFont typeface="Wingdings" pitchFamily="2" charset="2"/>
              <a:buChar char="Ø"/>
              <a:tabLst>
                <a:tab pos="457200" algn="l"/>
              </a:tabLst>
            </a:pPr>
            <a:endParaRPr lang="en-US" sz="1000" b="1" dirty="0" smtClean="0">
              <a:latin typeface="Cambria" panose="02040503050406030204" pitchFamily="18" charset="0"/>
              <a:ea typeface="Cambria" panose="02040503050406030204" pitchFamily="18" charset="0"/>
            </a:endParaRPr>
          </a:p>
          <a:p>
            <a:pPr marL="457200" indent="-287338">
              <a:buClr>
                <a:schemeClr val="tx1"/>
              </a:buClr>
              <a:buSzPct val="80000"/>
              <a:buFont typeface="Wingdings" pitchFamily="2" charset="2"/>
              <a:buChar char="Ø"/>
              <a:tabLst>
                <a:tab pos="457200" algn="l"/>
              </a:tabLst>
            </a:pPr>
            <a:r>
              <a:rPr lang="en-US" sz="2300" b="1" dirty="0" smtClean="0">
                <a:latin typeface="Cambria" panose="02040503050406030204" pitchFamily="18" charset="0"/>
                <a:ea typeface="Cambria" panose="02040503050406030204" pitchFamily="18" charset="0"/>
              </a:rPr>
              <a:t>We are frail and fallible ministers, filled with God’s Spirit for the ministry of reconciling God and humanity (</a:t>
            </a:r>
            <a:r>
              <a:rPr lang="en-US" sz="23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4:13-18</a:t>
            </a:r>
            <a:r>
              <a:rPr lang="en-US" sz="2300" b="1" dirty="0" smtClean="0">
                <a:latin typeface="Cambria" panose="02040503050406030204" pitchFamily="18" charset="0"/>
                <a:ea typeface="Cambria" panose="02040503050406030204" pitchFamily="18" charset="0"/>
              </a:rPr>
              <a:t>).</a:t>
            </a:r>
          </a:p>
          <a:p>
            <a:pPr marL="169862">
              <a:buClr>
                <a:schemeClr val="tx1"/>
              </a:buClr>
              <a:buSzPct val="80000"/>
              <a:buFont typeface="Wingdings" pitchFamily="2" charset="2"/>
              <a:buChar char="Ø"/>
              <a:tabLst>
                <a:tab pos="457200" algn="l"/>
              </a:tabLst>
            </a:pPr>
            <a:endParaRPr lang="en-US" sz="1000" b="1" dirty="0" smtClean="0">
              <a:latin typeface="Cambria" panose="02040503050406030204" pitchFamily="18" charset="0"/>
              <a:ea typeface="Cambria" panose="02040503050406030204" pitchFamily="18" charset="0"/>
            </a:endParaRPr>
          </a:p>
          <a:p>
            <a:pPr marL="457200" indent="-287338">
              <a:buClr>
                <a:schemeClr val="tx1"/>
              </a:buClr>
              <a:buSzPct val="80000"/>
              <a:buFont typeface="Wingdings" pitchFamily="2" charset="2"/>
              <a:buChar char="Ø"/>
              <a:tabLst>
                <a:tab pos="457200" algn="l"/>
              </a:tabLst>
            </a:pPr>
            <a:r>
              <a:rPr lang="en-US" sz="2300" b="1" dirty="0" smtClean="0">
                <a:latin typeface="Cambria" panose="02040503050406030204" pitchFamily="18" charset="0"/>
                <a:ea typeface="Cambria" panose="02040503050406030204" pitchFamily="18" charset="0"/>
              </a:rPr>
              <a:t>Our heavenly mandate is to reach unbelievers for Christ and train them as disciples (</a:t>
            </a:r>
            <a:r>
              <a:rPr lang="en-US" sz="23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5:1-10</a:t>
            </a:r>
            <a:r>
              <a:rPr lang="en-US" sz="2300" b="1" dirty="0" smtClean="0">
                <a:latin typeface="Cambria" panose="02040503050406030204" pitchFamily="18" charset="0"/>
                <a:ea typeface="Cambria" panose="02040503050406030204" pitchFamily="18" charset="0"/>
              </a:rPr>
              <a:t>).</a:t>
            </a:r>
          </a:p>
          <a:p>
            <a:pPr marL="169862">
              <a:buClr>
                <a:schemeClr val="tx1"/>
              </a:buClr>
              <a:buSzPct val="80000"/>
              <a:buFont typeface="Wingdings" pitchFamily="2" charset="2"/>
              <a:buChar char="Ø"/>
              <a:tabLst>
                <a:tab pos="457200" algn="l"/>
              </a:tabLst>
            </a:pPr>
            <a:endParaRPr lang="en-US" sz="1000" b="1" dirty="0" smtClean="0">
              <a:latin typeface="Cambria" panose="02040503050406030204" pitchFamily="18" charset="0"/>
              <a:ea typeface="Cambria" panose="02040503050406030204" pitchFamily="18" charset="0"/>
            </a:endParaRPr>
          </a:p>
          <a:p>
            <a:pPr marL="457200" indent="-287338">
              <a:buClr>
                <a:schemeClr val="tx1"/>
              </a:buClr>
              <a:buSzPct val="80000"/>
              <a:buFont typeface="Wingdings" pitchFamily="2" charset="2"/>
              <a:buChar char="Ø"/>
              <a:tabLst>
                <a:tab pos="457200" algn="l"/>
              </a:tabLst>
            </a:pPr>
            <a:r>
              <a:rPr lang="en-US" sz="2300" b="1" dirty="0" smtClean="0">
                <a:latin typeface="Cambria" panose="02040503050406030204" pitchFamily="18" charset="0"/>
                <a:ea typeface="Cambria" panose="02040503050406030204" pitchFamily="18" charset="0"/>
              </a:rPr>
              <a:t>We are God’s authentic ministers striving to persuade others to reconcile with God, regardless of the personal cost to us (</a:t>
            </a:r>
            <a:r>
              <a:rPr lang="en-US" sz="23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5:11-21</a:t>
            </a:r>
            <a:r>
              <a:rPr lang="en-US" sz="2300" b="1" dirty="0" smtClean="0">
                <a:latin typeface="Cambria" panose="02040503050406030204" pitchFamily="18" charset="0"/>
                <a:ea typeface="Cambria" panose="02040503050406030204" pitchFamily="18" charset="0"/>
              </a:rPr>
              <a:t>).</a:t>
            </a:r>
          </a:p>
        </p:txBody>
      </p:sp>
    </p:spTree>
    <p:extLst>
      <p:ext uri="{BB962C8B-B14F-4D97-AF65-F5344CB8AC3E}">
        <p14:creationId xmlns="" xmlns:p14="http://schemas.microsoft.com/office/powerpoint/2010/main" val="421288114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left)">
                                      <p:cBhvr>
                                        <p:cTn id="27"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a:t>
            </a:r>
            <a:r>
              <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72035" y="1143000"/>
            <a:ext cx="8458200" cy="2616101"/>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While, God’s original ministry of reconciliation may </a:t>
            </a:r>
          </a:p>
          <a:p>
            <a:pPr>
              <a:tabLst>
                <a:tab pos="457200" algn="l"/>
              </a:tabLst>
            </a:pPr>
            <a:r>
              <a:rPr lang="en-US" sz="2400" b="1" dirty="0" smtClean="0">
                <a:latin typeface="Cambria" panose="02040503050406030204" pitchFamily="18" charset="0"/>
                <a:ea typeface="Cambria" panose="02040503050406030204" pitchFamily="18" charset="0"/>
              </a:rPr>
              <a:t>not line up well with the contemporary ministry models prevalent in our churches today.</a:t>
            </a:r>
          </a:p>
          <a:p>
            <a:pPr>
              <a:tabLst>
                <a:tab pos="457200" algn="l"/>
              </a:tabLst>
            </a:pPr>
            <a:endParaRPr lang="en-US" sz="1000" b="1" dirty="0">
              <a:latin typeface="Cambria" panose="02040503050406030204" pitchFamily="18" charset="0"/>
              <a:ea typeface="Cambria" panose="02040503050406030204" pitchFamily="18" charset="0"/>
            </a:endParaRPr>
          </a:p>
          <a:p>
            <a:pPr marL="169862">
              <a:tabLst>
                <a:tab pos="457200" algn="l"/>
              </a:tabLst>
            </a:pPr>
            <a:r>
              <a:rPr lang="en-US" sz="2400" b="1" dirty="0" smtClean="0">
                <a:latin typeface="Cambria" panose="02040503050406030204" pitchFamily="18" charset="0"/>
                <a:ea typeface="Cambria" panose="02040503050406030204" pitchFamily="18" charset="0"/>
              </a:rPr>
              <a:t>	If we want to be true to Paul’s vision of a fruitful ministry, we will strive to be ministers called to and engaged </a:t>
            </a:r>
            <a:r>
              <a:rPr lang="en-US" sz="2400" b="1" dirty="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a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Ministry of Reconciliation</a:t>
            </a:r>
            <a:r>
              <a:rPr lang="en-US" sz="2400" b="1" i="1" dirty="0" smtClean="0">
                <a:latin typeface="Cambria" panose="02040503050406030204" pitchFamily="18" charset="0"/>
                <a:ea typeface="Cambria" panose="02040503050406030204" pitchFamily="18" charset="0"/>
              </a:rPr>
              <a:t>.” </a:t>
            </a:r>
          </a:p>
          <a:p>
            <a:pPr marL="169862">
              <a:tabLst>
                <a:tab pos="457200" algn="l"/>
              </a:tabLst>
            </a:pP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50139832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left)">
                                      <p:cBhvr>
                                        <p:cTn id="10" dur="10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wipe(left)">
                                      <p:cBhvr>
                                        <p:cTn id="15"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7" name="TextBox 16"/>
          <p:cNvSpPr txBox="1"/>
          <p:nvPr/>
        </p:nvSpPr>
        <p:spPr>
          <a:xfrm rot="21445311">
            <a:off x="300804" y="3038032"/>
            <a:ext cx="6343243" cy="461665"/>
          </a:xfrm>
          <a:prstGeom prst="rect">
            <a:avLst/>
          </a:prstGeom>
          <a:noFill/>
        </p:spPr>
        <p:txBody>
          <a:bodyPr wrap="square" rtlCol="0">
            <a:spAutoFit/>
          </a:bodyPr>
          <a:lstStyle/>
          <a:p>
            <a:pPr algn="ctr"/>
            <a:r>
              <a:rPr lang="en-US" sz="23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Powerful Preaching In Pitiful Pots – 4:1-12</a:t>
            </a:r>
            <a:endParaRPr lang="en-US" sz="23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626804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295836" y="1066800"/>
            <a:ext cx="8686800" cy="5439951"/>
          </a:xfrm>
          <a:prstGeom prst="rect">
            <a:avLst/>
          </a:prstGeom>
          <a:noFill/>
          <a:effectLst/>
        </p:spPr>
        <p:txBody>
          <a:bodyPr wrap="square" rtlCol="0">
            <a:spAutoFit/>
          </a:bodyPr>
          <a:lstStyle/>
          <a:p>
            <a:pPr indent="457200"/>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350" b="1" dirty="0" smtClean="0">
                <a:latin typeface="Cambria" panose="02040503050406030204" pitchFamily="18" charset="0"/>
                <a:ea typeface="Cambria" panose="02040503050406030204" pitchFamily="18" charset="0"/>
              </a:rPr>
              <a:t>opens </a:t>
            </a:r>
            <a:r>
              <a:rPr lang="en-US" sz="2350" b="1" dirty="0">
                <a:latin typeface="Cambria" panose="02040503050406030204" pitchFamily="18" charset="0"/>
                <a:ea typeface="Cambria" panose="02040503050406030204" pitchFamily="18" charset="0"/>
              </a:rPr>
              <a:t>our study </a:t>
            </a:r>
            <a:r>
              <a:rPr lang="en-US" sz="2350" b="1" dirty="0" smtClean="0">
                <a:latin typeface="Cambria" panose="02040503050406030204" pitchFamily="18" charset="0"/>
                <a:ea typeface="Cambria" panose="02040503050406030204" pitchFamily="18" charset="0"/>
              </a:rPr>
              <a:t>by painting a picture of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Power</a:t>
            </a:r>
            <a:r>
              <a:rPr lang="en-US" sz="2350" b="1" i="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he says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“Power-mad people do not know what to do with Christ and the Cross.</a:t>
            </a:r>
          </a:p>
          <a:p>
            <a:pPr indent="457200"/>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Somehow, the idea of the omnipotent God of the universe handing Himself over to death on a cross does not fit into any of the world’s categories.</a:t>
            </a:r>
            <a:endParaRPr lang="en-US" sz="2350" b="1" i="1" dirty="0" smtClean="0">
              <a:latin typeface="Cambria" panose="02040503050406030204" pitchFamily="18" charset="0"/>
              <a:ea typeface="Cambria" panose="02040503050406030204" pitchFamily="18" charset="0"/>
            </a:endParaRPr>
          </a:p>
          <a:p>
            <a:pPr indent="457200">
              <a:tabLst>
                <a:tab pos="457200" algn="l"/>
                <a:tab pos="627063"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When we think of power, we think of strength. </a:t>
            </a:r>
          </a:p>
          <a:p>
            <a:pPr indent="457200">
              <a:tabLst>
                <a:tab pos="457200" algn="l"/>
                <a:tab pos="627063" algn="l"/>
              </a:tabLst>
            </a:pPr>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So when nations want to display their power, they goose-step their soldiers up and down the street with tanks and missiles.  </a:t>
            </a:r>
            <a:r>
              <a:rPr lang="en-US" sz="2400" b="1" dirty="0" smtClean="0">
                <a:latin typeface="Cambria" panose="02040503050406030204" pitchFamily="18" charset="0"/>
                <a:ea typeface="Cambria" panose="02040503050406030204" pitchFamily="18" charset="0"/>
              </a:rPr>
              <a:t>Or they launch missiles and test bombs, rattling their sabers and flexing their military muscle so that other nations will consider them a force to be reckoned with. </a:t>
            </a:r>
          </a:p>
          <a:p>
            <a:pPr indent="457200">
              <a:tabLst>
                <a:tab pos="457200" algn="l"/>
                <a:tab pos="627063"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 pos="627063" algn="l"/>
              </a:tabLst>
            </a:pPr>
            <a:r>
              <a:rPr lang="en-US" sz="2400" b="1" dirty="0" smtClean="0">
                <a:latin typeface="Cambria" panose="02040503050406030204" pitchFamily="18" charset="0"/>
                <a:ea typeface="Cambria" panose="02040503050406030204" pitchFamily="18" charset="0"/>
              </a:rPr>
              <a:t>In the minds of the political world, that is power.”</a:t>
            </a:r>
            <a:endParaRPr lang="en-US" sz="235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295836"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4194770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13765" y="1219199"/>
            <a:ext cx="8601635" cy="5047536"/>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Personally, we build up our biceps and get ourselves into shape and we wear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muscle shirts</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to show off our mighty physiques so nobody will mess with us. </a:t>
            </a:r>
          </a:p>
          <a:p>
            <a:pPr indent="457200"/>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And when we cannot make ourselves look like a superhero, we seek to find power in our positions.  </a:t>
            </a:r>
          </a:p>
          <a:p>
            <a:pPr indent="457200">
              <a:tabLst>
                <a:tab pos="457200" algn="l"/>
                <a:tab pos="627063" algn="l"/>
              </a:tabLst>
            </a:pPr>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We look for the careers that will make us the most money or allow us to handle people with the greatest control. </a:t>
            </a:r>
            <a:endParaRPr lang="en-US" sz="2350" b="1" i="1" dirty="0" smtClean="0">
              <a:latin typeface="Cambria" panose="02040503050406030204" pitchFamily="18" charset="0"/>
              <a:ea typeface="Cambria" panose="02040503050406030204" pitchFamily="18" charset="0"/>
            </a:endParaRPr>
          </a:p>
          <a:p>
            <a:pPr indent="457200">
              <a:tabLst>
                <a:tab pos="457200" algn="l"/>
                <a:tab pos="627063"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We flex our metaphorical muscles by manipulating circumstances, calling the shots, and influencing people’s  lives with our smallest decisions. </a:t>
            </a:r>
          </a:p>
          <a:p>
            <a:pPr indent="457200">
              <a:tabLst>
                <a:tab pos="457200" algn="l"/>
                <a:tab pos="627063"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 pos="627063" algn="l"/>
              </a:tabLst>
            </a:pP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This kind of power bears no resemblance to the power of God displayed through Jesus Christ.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806594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49245</TotalTime>
  <Words>3534</Words>
  <Application>Microsoft Office PowerPoint</Application>
  <PresentationFormat>On-screen Show (4:3)</PresentationFormat>
  <Paragraphs>277</Paragraphs>
  <Slides>41</Slides>
  <Notes>38</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Trek</vt:lpstr>
      <vt:lpstr>1_Trek</vt:lpstr>
      <vt:lpstr>Slide 1</vt:lpstr>
      <vt:lpstr>2 Corinthians Introduction</vt:lpstr>
      <vt:lpstr>2 Corinthians Introduction</vt:lpstr>
      <vt:lpstr>2 Corinthians introduction</vt:lpstr>
      <vt:lpstr>2 Corinthians Introduction</vt:lpstr>
      <vt:lpstr>2 Corinthians Introduction</vt:lpstr>
      <vt:lpstr>Slide 7</vt:lpstr>
      <vt:lpstr>2 Corinthians - Lesson Overview</vt:lpstr>
      <vt:lpstr>2 Corinthians - Lesson Overview</vt:lpstr>
      <vt:lpstr>2 Corinthians - Lesson Overview</vt:lpstr>
      <vt:lpstr>2 Corinthians - Lesson Overview</vt:lpstr>
      <vt:lpstr>2 Corinthians 4:1-6</vt:lpstr>
      <vt:lpstr>2 Corinthians 4:1-6</vt:lpstr>
      <vt:lpstr>2 Corinthians 4:1-6</vt:lpstr>
      <vt:lpstr>2 Corinthians 4:1-6</vt:lpstr>
      <vt:lpstr>2 Corinthians 4:1-6</vt:lpstr>
      <vt:lpstr>2 Corinthians 4:1-6</vt:lpstr>
      <vt:lpstr>2 Corinthians 4:1-6</vt:lpstr>
      <vt:lpstr>2 Corinthians 4:1-6</vt:lpstr>
      <vt:lpstr>2 Corinthians 4:1-6</vt:lpstr>
      <vt:lpstr>2 Corinthians 4:1-6</vt:lpstr>
      <vt:lpstr>2 Corinthians 4:7-12</vt:lpstr>
      <vt:lpstr>2 Corinthians 4:7-12</vt:lpstr>
      <vt:lpstr>2 Corinthians 4:7-12</vt:lpstr>
      <vt:lpstr>2 Corinthians 4:7-12</vt:lpstr>
      <vt:lpstr>2 Corinthians 4:7-12</vt:lpstr>
      <vt:lpstr>2 Corinthians 4:7-12</vt:lpstr>
      <vt:lpstr>2 Corinthians 4:7-12</vt:lpstr>
      <vt:lpstr>2 Corinthians 4:7-12</vt:lpstr>
      <vt:lpstr>2 Corinthians 4:7-12</vt:lpstr>
      <vt:lpstr>2 Corinthians 4:7-12</vt:lpstr>
      <vt:lpstr>2 Corinthians 4:7-12</vt:lpstr>
      <vt:lpstr>2 Corinthians 4:7-12</vt:lpstr>
      <vt:lpstr>Slide 34</vt:lpstr>
      <vt:lpstr>Application – Hide it under a bushel? No!</vt:lpstr>
      <vt:lpstr>Application – Hide it under a bushel? No!</vt:lpstr>
      <vt:lpstr>Application – Hide it under a bushel? No!</vt:lpstr>
      <vt:lpstr>Application – Hide it under a bushel? No!</vt:lpstr>
      <vt:lpstr>Application – Hide it under a bushel? No!</vt:lpstr>
      <vt:lpstr>Slide 40</vt:lpstr>
      <vt:lpstr>Slide 41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9124</cp:revision>
  <cp:lastPrinted>2023-05-06T01:46:48Z</cp:lastPrinted>
  <dcterms:created xsi:type="dcterms:W3CDTF">2016-10-08T19:35:00Z</dcterms:created>
  <dcterms:modified xsi:type="dcterms:W3CDTF">2024-03-13T22:56:31Z</dcterms:modified>
</cp:coreProperties>
</file>